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55"/>
  </p:notesMasterIdLst>
  <p:handoutMasterIdLst>
    <p:handoutMasterId r:id="rId56"/>
  </p:handoutMasterIdLst>
  <p:sldIdLst>
    <p:sldId id="256" r:id="rId2"/>
    <p:sldId id="384" r:id="rId3"/>
    <p:sldId id="366" r:id="rId4"/>
    <p:sldId id="267" r:id="rId5"/>
    <p:sldId id="392" r:id="rId6"/>
    <p:sldId id="306" r:id="rId7"/>
    <p:sldId id="372" r:id="rId8"/>
    <p:sldId id="383" r:id="rId9"/>
    <p:sldId id="307" r:id="rId10"/>
    <p:sldId id="394" r:id="rId11"/>
    <p:sldId id="374" r:id="rId12"/>
    <p:sldId id="310" r:id="rId13"/>
    <p:sldId id="327" r:id="rId14"/>
    <p:sldId id="328" r:id="rId15"/>
    <p:sldId id="266" r:id="rId16"/>
    <p:sldId id="393" r:id="rId17"/>
    <p:sldId id="287" r:id="rId18"/>
    <p:sldId id="270" r:id="rId19"/>
    <p:sldId id="316" r:id="rId20"/>
    <p:sldId id="331" r:id="rId21"/>
    <p:sldId id="324" r:id="rId22"/>
    <p:sldId id="369" r:id="rId23"/>
    <p:sldId id="325" r:id="rId24"/>
    <p:sldId id="296" r:id="rId25"/>
    <p:sldId id="297" r:id="rId26"/>
    <p:sldId id="317" r:id="rId27"/>
    <p:sldId id="355" r:id="rId28"/>
    <p:sldId id="351" r:id="rId29"/>
    <p:sldId id="348" r:id="rId30"/>
    <p:sldId id="402" r:id="rId31"/>
    <p:sldId id="333" r:id="rId32"/>
    <p:sldId id="336" r:id="rId33"/>
    <p:sldId id="342" r:id="rId34"/>
    <p:sldId id="375" r:id="rId35"/>
    <p:sldId id="387" r:id="rId36"/>
    <p:sldId id="389" r:id="rId37"/>
    <p:sldId id="390" r:id="rId38"/>
    <p:sldId id="401" r:id="rId39"/>
    <p:sldId id="400" r:id="rId40"/>
    <p:sldId id="350" r:id="rId41"/>
    <p:sldId id="344" r:id="rId42"/>
    <p:sldId id="395" r:id="rId43"/>
    <p:sldId id="370" r:id="rId44"/>
    <p:sldId id="377" r:id="rId45"/>
    <p:sldId id="391" r:id="rId46"/>
    <p:sldId id="403" r:id="rId47"/>
    <p:sldId id="396" r:id="rId48"/>
    <p:sldId id="397" r:id="rId49"/>
    <p:sldId id="398" r:id="rId50"/>
    <p:sldId id="356" r:id="rId51"/>
    <p:sldId id="364" r:id="rId52"/>
    <p:sldId id="365" r:id="rId53"/>
    <p:sldId id="380" r:id="rId5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B60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51684" autoAdjust="0"/>
  </p:normalViewPr>
  <p:slideViewPr>
    <p:cSldViewPr snapToGrid="0">
      <p:cViewPr varScale="1">
        <p:scale>
          <a:sx n="35" d="100"/>
          <a:sy n="35" d="100"/>
        </p:scale>
        <p:origin x="15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5005515614884E-2"/>
          <c:y val="9.6417469752981724E-2"/>
          <c:w val="0.95080499448438516"/>
          <c:h val="0.68212306191796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ADHD Child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Hostility</c:v>
                </c:pt>
                <c:pt idx="1">
                  <c:v>Anxiety</c:v>
                </c:pt>
                <c:pt idx="2">
                  <c:v>Depression</c:v>
                </c:pt>
                <c:pt idx="3">
                  <c:v>Failure</c:v>
                </c:pt>
                <c:pt idx="4">
                  <c:v>Ineffective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16.5</c:v>
                </c:pt>
                <c:pt idx="3">
                  <c:v>4</c:v>
                </c:pt>
                <c:pt idx="4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7-4793-9200-488F0C170A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Typical Child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Hostility</c:v>
                </c:pt>
                <c:pt idx="1">
                  <c:v>Anxiety</c:v>
                </c:pt>
                <c:pt idx="2">
                  <c:v>Depression</c:v>
                </c:pt>
                <c:pt idx="3">
                  <c:v>Failure</c:v>
                </c:pt>
                <c:pt idx="4">
                  <c:v>Ineffective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6.5</c:v>
                </c:pt>
                <c:pt idx="1">
                  <c:v>5.9</c:v>
                </c:pt>
                <c:pt idx="2">
                  <c:v>12</c:v>
                </c:pt>
                <c:pt idx="3">
                  <c:v>0.2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B7-4793-9200-488F0C170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49016"/>
        <c:axId val="180426648"/>
      </c:barChart>
      <c:catAx>
        <c:axId val="18004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26648"/>
        <c:crosses val="autoZero"/>
        <c:auto val="1"/>
        <c:lblAlgn val="ctr"/>
        <c:lblOffset val="100"/>
        <c:noMultiLvlLbl val="0"/>
      </c:catAx>
      <c:valAx>
        <c:axId val="18042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4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50" baseline="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Maternal Empathy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Typical Child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Mother Low Inattention</c:v>
                </c:pt>
                <c:pt idx="1">
                  <c:v>Mother High Inattention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2.25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2F-4515-9D05-84A01F011B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 with ADHD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Mother Low Inattention</c:v>
                </c:pt>
                <c:pt idx="1">
                  <c:v>Mother High Inattention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2.75</c:v>
                </c:pt>
                <c:pt idx="1">
                  <c:v>3.25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2F-4515-9D05-84A01F011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325448"/>
        <c:axId val="183325840"/>
      </c:lineChart>
      <c:catAx>
        <c:axId val="18332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5840"/>
        <c:crosses val="autoZero"/>
        <c:auto val="1"/>
        <c:lblAlgn val="ctr"/>
        <c:lblOffset val="100"/>
        <c:noMultiLvlLbl val="0"/>
      </c:catAx>
      <c:valAx>
        <c:axId val="183325840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017469531504873"/>
          <c:y val="0.50468425044127863"/>
          <c:w val="0.28130897932511145"/>
          <c:h val="0.2216717726124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Paternal Empathy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Typical Child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Father Low Hyper/Imp</c:v>
                </c:pt>
                <c:pt idx="1">
                  <c:v>Father High Hyper/Impul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2.25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2F-4515-9D05-84A01F011B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 with ADHD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Father Low Hyper/Imp</c:v>
                </c:pt>
                <c:pt idx="1">
                  <c:v>Father High Hyper/Impul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2F-4515-9D05-84A01F011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326624"/>
        <c:axId val="183327016"/>
      </c:lineChart>
      <c:catAx>
        <c:axId val="1833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7016"/>
        <c:crosses val="autoZero"/>
        <c:auto val="1"/>
        <c:lblAlgn val="ctr"/>
        <c:lblOffset val="100"/>
        <c:noMultiLvlLbl val="0"/>
      </c:catAx>
      <c:valAx>
        <c:axId val="183327016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017469531504873"/>
          <c:y val="0.50468425044127863"/>
          <c:w val="0.28130897932511145"/>
          <c:h val="0.2216717726124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ADHD Child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Alcohol Consumed ML/kg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6-438E-AD90-273DE7C843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Typical Child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Alcohol Consumed ML/kg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76-438E-AD90-273DE7C84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50088"/>
        <c:axId val="180050472"/>
      </c:barChart>
      <c:catAx>
        <c:axId val="18005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0472"/>
        <c:crosses val="autoZero"/>
        <c:auto val="1"/>
        <c:lblAlgn val="ctr"/>
        <c:lblOffset val="100"/>
        <c:noMultiLvlLbl val="0"/>
      </c:catAx>
      <c:valAx>
        <c:axId val="18005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Nonproblem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3-4253-9C20-B4B466E66CF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3-4253-9C20-B4B466E66CFB}"/>
              </c:ext>
            </c:extLst>
          </c:dPt>
          <c:cat>
            <c:strRef>
              <c:f>Sheet1!$A$2:$A$4</c:f>
              <c:strCache>
                <c:ptCount val="3"/>
                <c:pt idx="0">
                  <c:v>Nonproblem</c:v>
                </c:pt>
                <c:pt idx="1">
                  <c:v>ADHD</c:v>
                </c:pt>
                <c:pt idx="2">
                  <c:v>ADHD/ODD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73-4253-9C20-B4B466E66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Nonproblem</c:v>
                </c:pt>
                <c:pt idx="1">
                  <c:v>ADHD</c:v>
                </c:pt>
                <c:pt idx="2">
                  <c:v>ADHD/ODD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73-4253-9C20-B4B466E66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Nonproblem</c:v>
                </c:pt>
                <c:pt idx="1">
                  <c:v>ADHD</c:v>
                </c:pt>
                <c:pt idx="2">
                  <c:v>ADHD/ODD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73-4253-9C20-B4B466E66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49264"/>
        <c:axId val="180749656"/>
      </c:barChart>
      <c:catAx>
        <c:axId val="1807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49656"/>
        <c:crosses val="autoZero"/>
        <c:auto val="1"/>
        <c:lblAlgn val="ctr"/>
        <c:lblOffset val="100"/>
        <c:noMultiLvlLbl val="0"/>
      </c:catAx>
      <c:valAx>
        <c:axId val="18074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66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66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1-4C90-B288-F73E91377101}"/>
              </c:ext>
            </c:extLst>
          </c:dPt>
          <c:cat>
            <c:strRef>
              <c:f>Sheet1!$A$2:$A$5</c:f>
              <c:strCache>
                <c:ptCount val="3"/>
                <c:pt idx="0">
                  <c:v>Incon Disc</c:v>
                </c:pt>
                <c:pt idx="1">
                  <c:v>Poor Monitor</c:v>
                </c:pt>
                <c:pt idx="2">
                  <c:v>Poor Problem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43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1-4C90-B288-F73E91377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Incon Disc</c:v>
                </c:pt>
                <c:pt idx="1">
                  <c:v>Poor Monitor</c:v>
                </c:pt>
                <c:pt idx="2">
                  <c:v>Poor Problem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A1-4C90-B288-F73E91377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50440"/>
        <c:axId val="180750832"/>
      </c:barChart>
      <c:catAx>
        <c:axId val="18075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0832"/>
        <c:crosses val="autoZero"/>
        <c:auto val="1"/>
        <c:lblAlgn val="ctr"/>
        <c:lblOffset val="100"/>
        <c:noMultiLvlLbl val="0"/>
      </c:catAx>
      <c:valAx>
        <c:axId val="18075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7771967273622048"/>
          <c:y val="0.44514292621875323"/>
          <c:w val="0.21342827263779526"/>
          <c:h val="0.2542365348242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66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66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1-4C90-B288-F73E91377101}"/>
              </c:ext>
            </c:extLst>
          </c:dPt>
          <c:cat>
            <c:strRef>
              <c:f>Sheet1!$A$2:$A$5</c:f>
              <c:strCache>
                <c:ptCount val="3"/>
                <c:pt idx="0">
                  <c:v>Incon Disc</c:v>
                </c:pt>
                <c:pt idx="1">
                  <c:v>Poor Monitor</c:v>
                </c:pt>
                <c:pt idx="2">
                  <c:v>Poor Problem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43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1-4C90-B288-F73E91377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ADHD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Incon Disc</c:v>
                </c:pt>
                <c:pt idx="1">
                  <c:v>Poor Monitor</c:v>
                </c:pt>
                <c:pt idx="2">
                  <c:v>Poor Problem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79</c:v>
                </c:pt>
                <c:pt idx="1">
                  <c:v>90</c:v>
                </c:pt>
                <c:pt idx="2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A1-4C90-B288-F73E91377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51616"/>
        <c:axId val="180752008"/>
      </c:barChart>
      <c:catAx>
        <c:axId val="1807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2008"/>
        <c:crosses val="autoZero"/>
        <c:auto val="1"/>
        <c:lblAlgn val="ctr"/>
        <c:lblOffset val="100"/>
        <c:noMultiLvlLbl val="0"/>
      </c:catAx>
      <c:valAx>
        <c:axId val="18075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71967273622048"/>
          <c:y val="0.44514292621875323"/>
          <c:w val="0.21342827263779526"/>
          <c:h val="0.2542365348242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4530604717703E-2"/>
          <c:y val="2.3372393381702768E-2"/>
          <c:w val="0.930354693952823"/>
          <c:h val="0.8188371981060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Mother</c:v>
                </c:pt>
              </c:strCache>
            </c:strRef>
          </c:tx>
          <c:spPr>
            <a:solidFill>
              <a:srgbClr val="B6068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-0.49</c:v>
                </c:pt>
                <c:pt idx="1">
                  <c:v>0.11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0-4E27-B5D5-074BB0C95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0-4E27-B5D5-074BB0C955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50-4E27-B5D5-074BB0C9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03136"/>
        <c:axId val="182903528"/>
      </c:barChart>
      <c:catAx>
        <c:axId val="1829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3528"/>
        <c:crosses val="autoZero"/>
        <c:auto val="1"/>
        <c:lblAlgn val="ctr"/>
        <c:lblOffset val="100"/>
        <c:noMultiLvlLbl val="0"/>
      </c:catAx>
      <c:valAx>
        <c:axId val="182903528"/>
        <c:scaling>
          <c:orientation val="minMax"/>
          <c:max val="0.30000000000000004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3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7831564917893878"/>
          <c:y val="0.61261702778289684"/>
          <c:w val="0.1216843508210612"/>
          <c:h val="0.1691279994293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4530604717703E-2"/>
          <c:y val="2.3372393381702768E-2"/>
          <c:w val="0.930354693952823"/>
          <c:h val="0.8188371981060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Mother</c:v>
                </c:pt>
              </c:strCache>
            </c:strRef>
          </c:tx>
          <c:spPr>
            <a:solidFill>
              <a:srgbClr val="B6068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-0.49</c:v>
                </c:pt>
                <c:pt idx="1">
                  <c:v>0.11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0-4E27-B5D5-074BB0C95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Father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-0.39</c:v>
                </c:pt>
                <c:pt idx="1">
                  <c:v>0.04</c:v>
                </c:pt>
                <c:pt idx="2">
                  <c:v>0.32</c:v>
                </c:pt>
                <c:pt idx="3">
                  <c:v>-0.1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0-4E27-B5D5-074BB0C955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  ADHD</c:v>
                </c:pt>
                <c:pt idx="1">
                  <c:v>Mom Hi/Dad Low</c:v>
                </c:pt>
                <c:pt idx="2">
                  <c:v>Mom Low/Dad Hi</c:v>
                </c:pt>
                <c:pt idx="3">
                  <c:v>Both High ADHD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50-4E27-B5D5-074BB0C9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04312"/>
        <c:axId val="182904704"/>
      </c:barChart>
      <c:catAx>
        <c:axId val="18290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4704"/>
        <c:crosses val="autoZero"/>
        <c:auto val="1"/>
        <c:lblAlgn val="ctr"/>
        <c:lblOffset val="100"/>
        <c:noMultiLvlLbl val="0"/>
      </c:catAx>
      <c:valAx>
        <c:axId val="182904704"/>
        <c:scaling>
          <c:orientation val="minMax"/>
          <c:max val="0.30000000000000004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43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7831564917893878"/>
          <c:y val="0.61261702778289684"/>
          <c:w val="0.1216843508210612"/>
          <c:h val="0.1691279994293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4530604717703E-2"/>
          <c:y val="2.3372393381702768E-2"/>
          <c:w val="0.930354693952823"/>
          <c:h val="0.8188371981060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Mother</c:v>
                </c:pt>
              </c:strCache>
            </c:strRef>
          </c:tx>
          <c:spPr>
            <a:solidFill>
              <a:srgbClr val="B6068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ADHD</c:v>
                </c:pt>
                <c:pt idx="1">
                  <c:v>Mother High ADHD/Father Low ADHD</c:v>
                </c:pt>
                <c:pt idx="2">
                  <c:v>Mother Low ADHD/Father High ADHD</c:v>
                </c:pt>
                <c:pt idx="3">
                  <c:v>Both High ADHD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-0.04</c:v>
                </c:pt>
                <c:pt idx="1">
                  <c:v>0.15</c:v>
                </c:pt>
                <c:pt idx="2">
                  <c:v>0.11</c:v>
                </c:pt>
                <c:pt idx="3">
                  <c:v>-0.09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2-4F4B-9FD5-0D76F7F09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Father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ADHD</c:v>
                </c:pt>
                <c:pt idx="1">
                  <c:v>Mother High ADHD/Father Low ADHD</c:v>
                </c:pt>
                <c:pt idx="2">
                  <c:v>Mother Low ADHD/Father High ADHD</c:v>
                </c:pt>
                <c:pt idx="3">
                  <c:v>Both High ADHD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-0.08</c:v>
                </c:pt>
                <c:pt idx="1">
                  <c:v>-0.05</c:v>
                </c:pt>
                <c:pt idx="2">
                  <c:v>-0.01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F2-4F4B-9FD5-0D76F7F099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Both Low ADHD</c:v>
                </c:pt>
                <c:pt idx="1">
                  <c:v>Mother High ADHD/Father Low ADHD</c:v>
                </c:pt>
                <c:pt idx="2">
                  <c:v>Mother Low ADHD/Father High ADHD</c:v>
                </c:pt>
                <c:pt idx="3">
                  <c:v>Both High ADHD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F2-4F4B-9FD5-0D76F7F09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05488"/>
        <c:axId val="182905880"/>
      </c:barChart>
      <c:catAx>
        <c:axId val="1829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5880"/>
        <c:crosses val="autoZero"/>
        <c:auto val="1"/>
        <c:lblAlgn val="ctr"/>
        <c:lblOffset val="100"/>
        <c:noMultiLvlLbl val="0"/>
      </c:catAx>
      <c:valAx>
        <c:axId val="182905880"/>
        <c:scaling>
          <c:orientation val="minMax"/>
          <c:max val="0.30000000000000004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54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7831564917893878"/>
          <c:y val="0.5154553066208355"/>
          <c:w val="0.1216843508210612"/>
          <c:h val="0.16912799942936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Maternal Empathy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Typical Child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Mother Low Inattention</c:v>
                </c:pt>
                <c:pt idx="1">
                  <c:v>Mother High Inattention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2.25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2F-4515-9D05-84A01F011B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Mother Low Inattention</c:v>
                </c:pt>
                <c:pt idx="1">
                  <c:v>Mother High Inattention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2F-4515-9D05-84A01F011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324272"/>
        <c:axId val="183324664"/>
      </c:lineChart>
      <c:catAx>
        <c:axId val="18332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4664"/>
        <c:crosses val="autoZero"/>
        <c:auto val="1"/>
        <c:lblAlgn val="ctr"/>
        <c:lblOffset val="100"/>
        <c:noMultiLvlLbl val="0"/>
      </c:catAx>
      <c:valAx>
        <c:axId val="183324664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2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71017469531504873"/>
          <c:y val="0.50468425044127863"/>
          <c:w val="0.28130897932511145"/>
          <c:h val="0.2216717726124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9EEC2-B543-4CAB-A897-B4B2AA3C522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4EDE2-3CFC-4EB0-88AC-E52468C6FDEF}" type="pres">
      <dgm:prSet presAssocID="{3C29EEC2-B543-4CAB-A897-B4B2AA3C52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A280D-7806-4635-83F7-7B94067E26B4}" type="presOf" srcId="{3C29EEC2-B543-4CAB-A897-B4B2AA3C5226}" destId="{BB64EDE2-3CFC-4EB0-88AC-E52468C6FDEF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4DA2E-2487-49D7-B29F-6927A720BC1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94448B-F493-41C4-8A06-30A2810CE0A0}">
      <dgm:prSet phldrT="[Text]" custT="1"/>
      <dgm:spPr>
        <a:solidFill>
          <a:schemeClr val="tx2">
            <a:lumMod val="60000"/>
            <a:lumOff val="40000"/>
            <a:alpha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900" b="1" dirty="0" smtClean="0">
              <a:solidFill>
                <a:schemeClr val="bg1"/>
              </a:solidFill>
            </a:rPr>
            <a:t>Why did he do that?</a:t>
          </a:r>
          <a:endParaRPr lang="en-US" sz="2900" dirty="0">
            <a:solidFill>
              <a:schemeClr val="bg1"/>
            </a:solidFill>
          </a:endParaRPr>
        </a:p>
      </dgm:t>
    </dgm:pt>
    <dgm:pt modelId="{83297085-6D09-49FA-8289-46E157819A50}" type="sibTrans" cxnId="{D3D7159F-77DE-4EB0-93AE-8CDF079271CB}">
      <dgm:prSet/>
      <dgm:spPr/>
      <dgm:t>
        <a:bodyPr/>
        <a:lstStyle/>
        <a:p>
          <a:endParaRPr lang="en-US"/>
        </a:p>
      </dgm:t>
    </dgm:pt>
    <dgm:pt modelId="{63ECAF6A-0B6C-4FF9-9BA2-1F966BED12CF}" type="parTrans" cxnId="{D3D7159F-77DE-4EB0-93AE-8CDF079271CB}">
      <dgm:prSet/>
      <dgm:spPr/>
      <dgm:t>
        <a:bodyPr/>
        <a:lstStyle/>
        <a:p>
          <a:endParaRPr lang="en-US"/>
        </a:p>
      </dgm:t>
    </dgm:pt>
    <dgm:pt modelId="{E961EC2A-A977-4291-831E-9EE3CC43C212}">
      <dgm:prSet phldrT="[Text]"/>
      <dgm:spPr>
        <a:solidFill>
          <a:schemeClr val="bg1">
            <a:lumMod val="50000"/>
            <a:alpha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FF92ED24-9287-420B-B5A1-944F8BBF0BC5}" type="sibTrans" cxnId="{93FEF7F4-FC03-48D2-AAF9-CFD4184EC455}">
      <dgm:prSet/>
      <dgm:spPr/>
      <dgm:t>
        <a:bodyPr/>
        <a:lstStyle/>
        <a:p>
          <a:endParaRPr lang="en-US"/>
        </a:p>
      </dgm:t>
    </dgm:pt>
    <dgm:pt modelId="{CA23E83F-9ECF-4DB4-8402-1EA91A9F2EE5}" type="parTrans" cxnId="{93FEF7F4-FC03-48D2-AAF9-CFD4184EC455}">
      <dgm:prSet/>
      <dgm:spPr/>
      <dgm:t>
        <a:bodyPr/>
        <a:lstStyle/>
        <a:p>
          <a:endParaRPr lang="en-US"/>
        </a:p>
      </dgm:t>
    </dgm:pt>
    <dgm:pt modelId="{094F23ED-B2E5-4152-97CB-C90E05DCF669}" type="pres">
      <dgm:prSet presAssocID="{AF34DA2E-2487-49D7-B29F-6927A720BC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2AE38-149F-4A32-8641-21E260F212FC}" type="pres">
      <dgm:prSet presAssocID="{AF34DA2E-2487-49D7-B29F-6927A720BC17}" presName="radial" presStyleCnt="0">
        <dgm:presLayoutVars>
          <dgm:animLvl val="ctr"/>
        </dgm:presLayoutVars>
      </dgm:prSet>
      <dgm:spPr/>
    </dgm:pt>
    <dgm:pt modelId="{09ECE448-5BAE-4DBF-A741-D508ACF3D2F3}" type="pres">
      <dgm:prSet presAssocID="{E961EC2A-A977-4291-831E-9EE3CC43C212}" presName="centerShape" presStyleLbl="vennNode1" presStyleIdx="0" presStyleCnt="2" custScaleX="6129" custScaleY="28663" custLinFactX="45428" custLinFactNeighborX="100000" custLinFactNeighborY="4179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A8B077-F8CB-4017-AFDC-55278F0A51BD}" type="pres">
      <dgm:prSet presAssocID="{3294448B-F493-41C4-8A06-30A2810CE0A0}" presName="node" presStyleLbl="vennNode1" presStyleIdx="1" presStyleCnt="2" custAng="336853" custFlipHor="1" custScaleX="243056" custScaleY="198368" custRadScaleRad="48803" custRadScaleInc="-13554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</dgm:ptLst>
  <dgm:cxnLst>
    <dgm:cxn modelId="{D3D7159F-77DE-4EB0-93AE-8CDF079271CB}" srcId="{E961EC2A-A977-4291-831E-9EE3CC43C212}" destId="{3294448B-F493-41C4-8A06-30A2810CE0A0}" srcOrd="0" destOrd="0" parTransId="{63ECAF6A-0B6C-4FF9-9BA2-1F966BED12CF}" sibTransId="{83297085-6D09-49FA-8289-46E157819A50}"/>
    <dgm:cxn modelId="{35E745EA-4C7F-4D8C-ACDE-0A974CBDEEDE}" type="presOf" srcId="{3294448B-F493-41C4-8A06-30A2810CE0A0}" destId="{76A8B077-F8CB-4017-AFDC-55278F0A51BD}" srcOrd="0" destOrd="0" presId="urn:microsoft.com/office/officeart/2005/8/layout/radial3"/>
    <dgm:cxn modelId="{93FEF7F4-FC03-48D2-AAF9-CFD4184EC455}" srcId="{AF34DA2E-2487-49D7-B29F-6927A720BC17}" destId="{E961EC2A-A977-4291-831E-9EE3CC43C212}" srcOrd="0" destOrd="0" parTransId="{CA23E83F-9ECF-4DB4-8402-1EA91A9F2EE5}" sibTransId="{FF92ED24-9287-420B-B5A1-944F8BBF0BC5}"/>
    <dgm:cxn modelId="{8DF21A12-C908-4C4E-A328-7724AD58002A}" type="presOf" srcId="{AF34DA2E-2487-49D7-B29F-6927A720BC17}" destId="{094F23ED-B2E5-4152-97CB-C90E05DCF669}" srcOrd="0" destOrd="0" presId="urn:microsoft.com/office/officeart/2005/8/layout/radial3"/>
    <dgm:cxn modelId="{854EF3BA-BD4D-44FF-9E4B-EE28F7F26E3A}" type="presOf" srcId="{E961EC2A-A977-4291-831E-9EE3CC43C212}" destId="{09ECE448-5BAE-4DBF-A741-D508ACF3D2F3}" srcOrd="0" destOrd="0" presId="urn:microsoft.com/office/officeart/2005/8/layout/radial3"/>
    <dgm:cxn modelId="{80E65012-FABF-433E-B252-9AF8F9BFA0CD}" type="presParOf" srcId="{094F23ED-B2E5-4152-97CB-C90E05DCF669}" destId="{09F2AE38-149F-4A32-8641-21E260F212FC}" srcOrd="0" destOrd="0" presId="urn:microsoft.com/office/officeart/2005/8/layout/radial3"/>
    <dgm:cxn modelId="{6CD54DDF-ABCF-482A-B7CB-35A4F02E8ADF}" type="presParOf" srcId="{09F2AE38-149F-4A32-8641-21E260F212FC}" destId="{09ECE448-5BAE-4DBF-A741-D508ACF3D2F3}" srcOrd="0" destOrd="0" presId="urn:microsoft.com/office/officeart/2005/8/layout/radial3"/>
    <dgm:cxn modelId="{BF41DCA0-DDF3-4048-B17E-9A87605B1124}" type="presParOf" srcId="{09F2AE38-149F-4A32-8641-21E260F212FC}" destId="{76A8B077-F8CB-4017-AFDC-55278F0A51BD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E448-5BAE-4DBF-A741-D508ACF3D2F3}">
      <dsp:nvSpPr>
        <dsp:cNvPr id="0" name=""/>
        <dsp:cNvSpPr/>
      </dsp:nvSpPr>
      <dsp:spPr>
        <a:xfrm>
          <a:off x="10085759" y="4255455"/>
          <a:ext cx="236957" cy="1108158"/>
        </a:xfrm>
        <a:prstGeom prst="roundRect">
          <a:avLst/>
        </a:prstGeom>
        <a:solidFill>
          <a:schemeClr val="bg1">
            <a:lumMod val="50000"/>
            <a:alpha val="5000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0097326" y="4267022"/>
        <a:ext cx="213823" cy="1085024"/>
      </dsp:txXfrm>
    </dsp:sp>
    <dsp:sp modelId="{76A8B077-F8CB-4017-AFDC-55278F0A51BD}">
      <dsp:nvSpPr>
        <dsp:cNvPr id="0" name=""/>
        <dsp:cNvSpPr/>
      </dsp:nvSpPr>
      <dsp:spPr>
        <a:xfrm rot="21263147" flipH="1">
          <a:off x="1350565" y="220628"/>
          <a:ext cx="4698471" cy="3834616"/>
        </a:xfrm>
        <a:prstGeom prst="cloudCallout">
          <a:avLst/>
        </a:prstGeom>
        <a:solidFill>
          <a:schemeClr val="tx2">
            <a:lumMod val="60000"/>
            <a:lumOff val="40000"/>
            <a:alpha val="9500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b="1" kern="1200" dirty="0" smtClean="0">
              <a:solidFill>
                <a:schemeClr val="bg1"/>
              </a:solidFill>
            </a:rPr>
            <a:t>Why did he do that?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2322747" y="783809"/>
        <a:ext cx="3069233" cy="249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EF98-AAF7-4F54-B256-A74C3C48BBFF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D727C-7044-4194-B9C4-143605A37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027F931-11D0-4DE9-86FB-C51024D42AF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0884C9A-6ACC-4045-BF6B-FA7E81B1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4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0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9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2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8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827088"/>
            <a:ext cx="7256462" cy="4081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166" y="5170107"/>
            <a:ext cx="6220586" cy="4898590"/>
          </a:xfrm>
          <a:noFill/>
          <a:ln/>
        </p:spPr>
        <p:txBody>
          <a:bodyPr tIns="10822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740188" algn="l"/>
                <a:tab pos="1480376" algn="l"/>
                <a:tab pos="2220563" algn="l"/>
                <a:tab pos="2960751" algn="l"/>
                <a:tab pos="3700939" algn="l"/>
                <a:tab pos="4441127" algn="l"/>
                <a:tab pos="5181314" algn="l"/>
                <a:tab pos="5921502" algn="l"/>
              </a:tabLst>
            </a:pPr>
            <a:endParaRPr lang="en-GB" baseline="0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73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2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5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9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0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46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0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8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6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1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1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1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5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1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7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3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0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6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8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27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5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96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4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89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3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4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93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96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F2DE-0801-45BD-B509-F78F6B55C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31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78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65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4C9A-6ACC-4045-BF6B-FA7E81B1C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87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EFF7C1-BD0F-4C2E-83D2-74CD720F03E1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F55F-4A1B-47CD-90DE-84F8D7FB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9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onlinelibrary.wiley.com/doi/10.1111/jcpp.12100/full#jcpp12100-fig-00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42" y="196970"/>
            <a:ext cx="9895483" cy="33295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ADHD and Families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780" y="3996646"/>
            <a:ext cx="5401428" cy="240755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MICAMH Conference Feb, 2018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Charlotte Johnston</a:t>
            </a:r>
          </a:p>
          <a:p>
            <a:endParaRPr lang="en-US" dirty="0"/>
          </a:p>
        </p:txBody>
      </p:sp>
      <p:pic>
        <p:nvPicPr>
          <p:cNvPr id="1026" name="Picture 2" descr="http://www.ugrad.cs.ubc.ca/%7Ecs213/summer11/Images/ubclogo_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4325937"/>
            <a:ext cx="1838325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533400" y="-309245"/>
            <a:ext cx="1582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763777" y="617713"/>
            <a:ext cx="13683486" cy="7123333"/>
            <a:chOff x="-1252480" y="530479"/>
            <a:chExt cx="10539028" cy="7767831"/>
          </a:xfrm>
        </p:grpSpPr>
        <p:sp>
          <p:nvSpPr>
            <p:cNvPr id="12" name="Rectangle 11"/>
            <p:cNvSpPr/>
            <p:nvPr/>
          </p:nvSpPr>
          <p:spPr>
            <a:xfrm>
              <a:off x="1571498" y="4708779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5506" y="4708779"/>
              <a:ext cx="115298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7466" y="501357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477" y="4711827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5490" y="1425448"/>
              <a:ext cx="2157162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27174" y="2033905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Shape 39"/>
            <p:cNvSpPr/>
            <p:nvPr/>
          </p:nvSpPr>
          <p:spPr>
            <a:xfrm>
              <a:off x="3246120" y="772029"/>
              <a:ext cx="3292534" cy="1597791"/>
            </a:xfrm>
            <a:custGeom>
              <a:avLst/>
              <a:gdLst/>
              <a:ahLst/>
              <a:cxnLst/>
              <a:rect l="0" t="0" r="0" b="0"/>
              <a:pathLst>
                <a:path w="2032000" h="1107440">
                  <a:moveTo>
                    <a:pt x="184531" y="0"/>
                  </a:moveTo>
                  <a:cubicBezTo>
                    <a:pt x="82677" y="0"/>
                    <a:pt x="0" y="82677"/>
                    <a:pt x="0" y="184531"/>
                  </a:cubicBezTo>
                  <a:lnTo>
                    <a:pt x="0" y="922909"/>
                  </a:lnTo>
                  <a:cubicBezTo>
                    <a:pt x="0" y="1024763"/>
                    <a:pt x="82677" y="1107440"/>
                    <a:pt x="184531" y="1107440"/>
                  </a:cubicBezTo>
                  <a:lnTo>
                    <a:pt x="1847469" y="1107440"/>
                  </a:lnTo>
                  <a:cubicBezTo>
                    <a:pt x="1949323" y="1107440"/>
                    <a:pt x="2032000" y="1024763"/>
                    <a:pt x="2032000" y="922909"/>
                  </a:cubicBezTo>
                  <a:lnTo>
                    <a:pt x="2032000" y="184531"/>
                  </a:lnTo>
                  <a:cubicBezTo>
                    <a:pt x="2032000" y="82677"/>
                    <a:pt x="1949323" y="0"/>
                    <a:pt x="1847469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03727" y="1204711"/>
              <a:ext cx="2345689" cy="8808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	</a:t>
              </a: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ADHD</a:t>
              </a:r>
              <a:endPara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5063" y="1731772"/>
              <a:ext cx="8475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88788" y="1731772"/>
              <a:ext cx="205786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5422" y="1731772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21659" y="2035429"/>
              <a:ext cx="1705981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03597" y="203542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46"/>
            <p:cNvSpPr/>
            <p:nvPr/>
          </p:nvSpPr>
          <p:spPr>
            <a:xfrm>
              <a:off x="847425" y="2928562"/>
              <a:ext cx="2786998" cy="2120944"/>
            </a:xfrm>
            <a:custGeom>
              <a:avLst/>
              <a:gdLst/>
              <a:ahLst/>
              <a:cxnLst/>
              <a:rect l="0" t="0" r="0" b="0"/>
              <a:pathLst>
                <a:path w="1727200" h="1127760">
                  <a:moveTo>
                    <a:pt x="863600" y="0"/>
                  </a:moveTo>
                  <a:cubicBezTo>
                    <a:pt x="386588" y="0"/>
                    <a:pt x="0" y="252476"/>
                    <a:pt x="0" y="563880"/>
                  </a:cubicBezTo>
                  <a:cubicBezTo>
                    <a:pt x="0" y="875284"/>
                    <a:pt x="386588" y="1127760"/>
                    <a:pt x="863600" y="1127760"/>
                  </a:cubicBezTo>
                  <a:cubicBezTo>
                    <a:pt x="1340612" y="1127760"/>
                    <a:pt x="1727200" y="875284"/>
                    <a:pt x="1727200" y="563880"/>
                  </a:cubicBezTo>
                  <a:cubicBezTo>
                    <a:pt x="1727200" y="252476"/>
                    <a:pt x="1340612" y="0"/>
                    <a:pt x="863600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29763" y="3145664"/>
              <a:ext cx="8931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5690" y="3464433"/>
              <a:ext cx="1459966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44875" y="3464433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04898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58212" y="530479"/>
              <a:ext cx="196336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34424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88715" y="530479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07362" y="5742051"/>
              <a:ext cx="264089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986" y="5999557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00300" y="5999557"/>
              <a:ext cx="233924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59130" y="5999557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15353" y="6258637"/>
              <a:ext cx="1065514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80867" y="6258637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Shape 69"/>
            <p:cNvSpPr/>
            <p:nvPr/>
          </p:nvSpPr>
          <p:spPr>
            <a:xfrm>
              <a:off x="-1252480" y="7739510"/>
              <a:ext cx="599440" cy="558800"/>
            </a:xfrm>
            <a:custGeom>
              <a:avLst/>
              <a:gdLst/>
              <a:ahLst/>
              <a:cxnLst/>
              <a:rect l="0" t="0" r="0" b="0"/>
              <a:pathLst>
                <a:path w="599440" h="558800">
                  <a:moveTo>
                    <a:pt x="599440" y="0"/>
                  </a:moveTo>
                  <a:lnTo>
                    <a:pt x="562229" y="99822"/>
                  </a:lnTo>
                  <a:lnTo>
                    <a:pt x="540604" y="76589"/>
                  </a:lnTo>
                  <a:lnTo>
                    <a:pt x="80449" y="505431"/>
                  </a:lnTo>
                  <a:lnTo>
                    <a:pt x="102108" y="528701"/>
                  </a:lnTo>
                  <a:lnTo>
                    <a:pt x="0" y="558800"/>
                  </a:lnTo>
                  <a:lnTo>
                    <a:pt x="37211" y="458978"/>
                  </a:lnTo>
                  <a:lnTo>
                    <a:pt x="58836" y="482211"/>
                  </a:lnTo>
                  <a:lnTo>
                    <a:pt x="518991" y="53369"/>
                  </a:lnTo>
                  <a:lnTo>
                    <a:pt x="497332" y="30099"/>
                  </a:lnTo>
                  <a:lnTo>
                    <a:pt x="599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71"/>
            <p:cNvSpPr/>
            <p:nvPr/>
          </p:nvSpPr>
          <p:spPr>
            <a:xfrm>
              <a:off x="538493" y="6773358"/>
              <a:ext cx="5902694" cy="145628"/>
            </a:xfrm>
            <a:custGeom>
              <a:avLst/>
              <a:gdLst/>
              <a:ahLst/>
              <a:cxnLst/>
              <a:rect l="0" t="0" r="0" b="0"/>
              <a:pathLst>
                <a:path w="5902694" h="145628">
                  <a:moveTo>
                    <a:pt x="5771899" y="1033"/>
                  </a:moveTo>
                  <a:cubicBezTo>
                    <a:pt x="5775821" y="0"/>
                    <a:pt x="5780139" y="467"/>
                    <a:pt x="5783948" y="2677"/>
                  </a:cubicBezTo>
                  <a:lnTo>
                    <a:pt x="5902694" y="71955"/>
                  </a:lnTo>
                  <a:lnTo>
                    <a:pt x="5783948" y="141208"/>
                  </a:lnTo>
                  <a:cubicBezTo>
                    <a:pt x="5776329" y="145628"/>
                    <a:pt x="5766677" y="143075"/>
                    <a:pt x="5762231" y="135493"/>
                  </a:cubicBezTo>
                  <a:cubicBezTo>
                    <a:pt x="5757786" y="127924"/>
                    <a:pt x="5760454" y="118208"/>
                    <a:pt x="5767946" y="113788"/>
                  </a:cubicBezTo>
                  <a:lnTo>
                    <a:pt x="5812457" y="87830"/>
                  </a:lnTo>
                  <a:lnTo>
                    <a:pt x="0" y="87830"/>
                  </a:lnTo>
                  <a:lnTo>
                    <a:pt x="0" y="56067"/>
                  </a:lnTo>
                  <a:lnTo>
                    <a:pt x="5812468" y="56067"/>
                  </a:lnTo>
                  <a:lnTo>
                    <a:pt x="5767946" y="30096"/>
                  </a:lnTo>
                  <a:cubicBezTo>
                    <a:pt x="5760454" y="25676"/>
                    <a:pt x="5757786" y="15960"/>
                    <a:pt x="5762231" y="8392"/>
                  </a:cubicBezTo>
                  <a:cubicBezTo>
                    <a:pt x="5764454" y="4600"/>
                    <a:pt x="5767978" y="2067"/>
                    <a:pt x="5771899" y="10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83106" y="6950457"/>
              <a:ext cx="5173673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Child and Family Over Time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76037" y="6950457"/>
              <a:ext cx="64132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08141" y="1596517"/>
              <a:ext cx="1654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86823" y="1834261"/>
              <a:ext cx="66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86805" y="1834261"/>
              <a:ext cx="65714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272149" y="2072386"/>
              <a:ext cx="1437918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65469" y="2311654"/>
              <a:ext cx="1769961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60666" y="2549398"/>
              <a:ext cx="4901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75423" y="2004187"/>
              <a:ext cx="1208077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85504" y="2004187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290307" y="4752213"/>
              <a:ext cx="84556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174483" y="5070729"/>
              <a:ext cx="1020692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78471" y="5389626"/>
              <a:ext cx="120807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88552" y="5389626"/>
              <a:ext cx="65964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198997" y="4450461"/>
              <a:ext cx="163700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65469" y="4697349"/>
              <a:ext cx="1777300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52337" y="4944237"/>
              <a:ext cx="149784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77035" y="4545032"/>
              <a:ext cx="1533259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391147" y="5191507"/>
              <a:ext cx="51305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5404900" y="2444082"/>
            <a:ext cx="808797" cy="659757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01626" y="3280308"/>
            <a:ext cx="321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Parent-Child 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Interactions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6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Child Effects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676" y="1475450"/>
            <a:ext cx="8946541" cy="5154385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12800" dirty="0" smtClean="0"/>
              <a:t>Longitudinal </a:t>
            </a:r>
            <a:r>
              <a:rPr lang="en-US" sz="12800" dirty="0"/>
              <a:t>studies show child ADHD symptoms </a:t>
            </a:r>
            <a:r>
              <a:rPr lang="en-US" sz="12800" dirty="0" smtClean="0"/>
              <a:t>lead to parenting </a:t>
            </a:r>
            <a:r>
              <a:rPr lang="en-US" sz="12800" dirty="0"/>
              <a:t>difficulties </a:t>
            </a:r>
          </a:p>
          <a:p>
            <a:pPr lvl="1"/>
            <a:endParaRPr lang="en-US" sz="12800" dirty="0" smtClean="0"/>
          </a:p>
          <a:p>
            <a:pPr lvl="1"/>
            <a:r>
              <a:rPr lang="en-US" sz="12800" dirty="0" smtClean="0"/>
              <a:t>Manipulating </a:t>
            </a:r>
            <a:r>
              <a:rPr lang="en-US" sz="12800" dirty="0"/>
              <a:t>child medication status changes parenting </a:t>
            </a:r>
            <a:r>
              <a:rPr lang="en-US" sz="12800" dirty="0" smtClean="0"/>
              <a:t>behavior</a:t>
            </a:r>
          </a:p>
          <a:p>
            <a:pPr lvl="1"/>
            <a:endParaRPr lang="en-US" sz="12800" dirty="0"/>
          </a:p>
          <a:p>
            <a:pPr lvl="1"/>
            <a:r>
              <a:rPr lang="en-US" sz="12800" dirty="0"/>
              <a:t>Manipulating the presence of child ADHD behavior </a:t>
            </a:r>
            <a:r>
              <a:rPr lang="en-US" sz="12800" dirty="0" smtClean="0"/>
              <a:t>affects </a:t>
            </a:r>
            <a:r>
              <a:rPr lang="en-US" sz="12800" dirty="0"/>
              <a:t>parent </a:t>
            </a:r>
            <a:r>
              <a:rPr lang="en-US" sz="12800" dirty="0" smtClean="0"/>
              <a:t>functioning</a:t>
            </a:r>
          </a:p>
          <a:p>
            <a:pPr marL="457200" lvl="1" indent="0">
              <a:buNone/>
            </a:pPr>
            <a:endParaRPr lang="en-US" sz="12800" dirty="0"/>
          </a:p>
          <a:p>
            <a:pPr marL="457200" lvl="1" indent="0">
              <a:buNone/>
            </a:pPr>
            <a:r>
              <a:rPr lang="en-CA" sz="6400" dirty="0" smtClean="0"/>
              <a:t>(e.g., Barkley &amp; Cunningham, 1979; Burke et al., 2007)</a:t>
            </a:r>
            <a:endParaRPr lang="en-US" sz="6400" dirty="0" smtClean="0"/>
          </a:p>
          <a:p>
            <a:pPr lvl="1"/>
            <a:endParaRPr lang="en-CA" sz="14400" dirty="0"/>
          </a:p>
          <a:p>
            <a:pPr lvl="1"/>
            <a:endParaRPr lang="en-US" sz="14400" dirty="0" smtClean="0"/>
          </a:p>
          <a:p>
            <a:pPr lvl="1"/>
            <a:endParaRPr lang="en-US" sz="14400" dirty="0" smtClean="0"/>
          </a:p>
          <a:p>
            <a:pPr marL="457200" lvl="1" indent="0">
              <a:buNone/>
            </a:pPr>
            <a:endParaRPr lang="en-US" sz="14400" dirty="0" smtClean="0"/>
          </a:p>
          <a:p>
            <a:pPr marL="457200" lvl="1" indent="0">
              <a:buNone/>
            </a:pPr>
            <a:endParaRPr lang="en-US" sz="14400" dirty="0"/>
          </a:p>
          <a:p>
            <a:pPr marL="457200" lvl="1" indent="0">
              <a:buNone/>
            </a:pPr>
            <a:endParaRPr lang="en-US" sz="25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300" dirty="0" smtClean="0"/>
              <a:t>e.g., Barkley &amp; Cunningham, 1979; Burke, </a:t>
            </a:r>
            <a:r>
              <a:rPr lang="en-US" sz="1300" dirty="0" err="1" smtClean="0"/>
              <a:t>Pardini</a:t>
            </a:r>
            <a:r>
              <a:rPr lang="en-US" sz="1300" dirty="0" smtClean="0"/>
              <a:t>, &amp; </a:t>
            </a:r>
            <a:r>
              <a:rPr lang="en-US" sz="1300" dirty="0" err="1" smtClean="0"/>
              <a:t>Loeber</a:t>
            </a:r>
            <a:r>
              <a:rPr lang="en-US" sz="1300" dirty="0" smtClean="0"/>
              <a:t>, 2008; Pelham et al., 1989 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770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interacting with Children with ADHD vs. Typical Behavior:</a:t>
            </a:r>
            <a:br>
              <a:rPr lang="en-US" dirty="0" smtClean="0"/>
            </a:br>
            <a:r>
              <a:rPr lang="en-US" dirty="0" smtClean="0"/>
              <a:t> Parent Self-Report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76796"/>
              </p:ext>
            </p:extLst>
          </p:nvPr>
        </p:nvGraphicFramePr>
        <p:xfrm>
          <a:off x="1103684" y="20780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525" y="6159500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(Pelham et al., 1997)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00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interacting with Children with ADHD vs. Typical Behavior:</a:t>
            </a:r>
            <a:br>
              <a:rPr lang="en-US" dirty="0" smtClean="0"/>
            </a:br>
            <a:r>
              <a:rPr lang="en-US" dirty="0" smtClean="0"/>
              <a:t> Parent Alcohol Consumption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9039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3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Child Effects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2231231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533400" y="-309245"/>
            <a:ext cx="1582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778291" y="705636"/>
            <a:ext cx="13683486" cy="7123333"/>
            <a:chOff x="-1252480" y="530479"/>
            <a:chExt cx="10539028" cy="7767831"/>
          </a:xfrm>
        </p:grpSpPr>
        <p:sp>
          <p:nvSpPr>
            <p:cNvPr id="12" name="Rectangle 11"/>
            <p:cNvSpPr/>
            <p:nvPr/>
          </p:nvSpPr>
          <p:spPr>
            <a:xfrm>
              <a:off x="1571498" y="4708779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5506" y="4708779"/>
              <a:ext cx="115298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7466" y="501357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477" y="4711827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5490" y="1425448"/>
              <a:ext cx="2157162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27174" y="2033905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Shape 39"/>
            <p:cNvSpPr/>
            <p:nvPr/>
          </p:nvSpPr>
          <p:spPr>
            <a:xfrm>
              <a:off x="3246120" y="772029"/>
              <a:ext cx="3292534" cy="1597791"/>
            </a:xfrm>
            <a:custGeom>
              <a:avLst/>
              <a:gdLst/>
              <a:ahLst/>
              <a:cxnLst/>
              <a:rect l="0" t="0" r="0" b="0"/>
              <a:pathLst>
                <a:path w="2032000" h="1107440">
                  <a:moveTo>
                    <a:pt x="184531" y="0"/>
                  </a:moveTo>
                  <a:cubicBezTo>
                    <a:pt x="82677" y="0"/>
                    <a:pt x="0" y="82677"/>
                    <a:pt x="0" y="184531"/>
                  </a:cubicBezTo>
                  <a:lnTo>
                    <a:pt x="0" y="922909"/>
                  </a:lnTo>
                  <a:cubicBezTo>
                    <a:pt x="0" y="1024763"/>
                    <a:pt x="82677" y="1107440"/>
                    <a:pt x="184531" y="1107440"/>
                  </a:cubicBezTo>
                  <a:lnTo>
                    <a:pt x="1847469" y="1107440"/>
                  </a:lnTo>
                  <a:cubicBezTo>
                    <a:pt x="1949323" y="1107440"/>
                    <a:pt x="2032000" y="1024763"/>
                    <a:pt x="2032000" y="922909"/>
                  </a:cubicBezTo>
                  <a:lnTo>
                    <a:pt x="2032000" y="184531"/>
                  </a:lnTo>
                  <a:cubicBezTo>
                    <a:pt x="2032000" y="82677"/>
                    <a:pt x="1949323" y="0"/>
                    <a:pt x="1847469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03727" y="1204711"/>
              <a:ext cx="2345689" cy="8808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	</a:t>
              </a:r>
              <a:r>
                <a:rPr lang="en-US" sz="32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ADHD</a:t>
              </a:r>
              <a:endPara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5063" y="1731772"/>
              <a:ext cx="8475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88788" y="1731772"/>
              <a:ext cx="205786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5422" y="1731772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21659" y="2035429"/>
              <a:ext cx="1705981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03597" y="203542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46"/>
            <p:cNvSpPr/>
            <p:nvPr/>
          </p:nvSpPr>
          <p:spPr>
            <a:xfrm>
              <a:off x="847425" y="2928562"/>
              <a:ext cx="2786998" cy="2120944"/>
            </a:xfrm>
            <a:custGeom>
              <a:avLst/>
              <a:gdLst/>
              <a:ahLst/>
              <a:cxnLst/>
              <a:rect l="0" t="0" r="0" b="0"/>
              <a:pathLst>
                <a:path w="1727200" h="1127760">
                  <a:moveTo>
                    <a:pt x="863600" y="0"/>
                  </a:moveTo>
                  <a:cubicBezTo>
                    <a:pt x="386588" y="0"/>
                    <a:pt x="0" y="252476"/>
                    <a:pt x="0" y="563880"/>
                  </a:cubicBezTo>
                  <a:cubicBezTo>
                    <a:pt x="0" y="875284"/>
                    <a:pt x="386588" y="1127760"/>
                    <a:pt x="863600" y="1127760"/>
                  </a:cubicBezTo>
                  <a:cubicBezTo>
                    <a:pt x="1340612" y="1127760"/>
                    <a:pt x="1727200" y="875284"/>
                    <a:pt x="1727200" y="563880"/>
                  </a:cubicBezTo>
                  <a:cubicBezTo>
                    <a:pt x="1727200" y="252476"/>
                    <a:pt x="1340612" y="0"/>
                    <a:pt x="863600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29763" y="3145664"/>
              <a:ext cx="8931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5690" y="3464433"/>
              <a:ext cx="1459966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44875" y="3464433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04898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58212" y="530479"/>
              <a:ext cx="196336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34424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88715" y="530479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07362" y="5742051"/>
              <a:ext cx="264089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986" y="5999557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00300" y="5999557"/>
              <a:ext cx="233924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59130" y="5999557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15353" y="6258637"/>
              <a:ext cx="1065514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80867" y="6258637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Shape 69"/>
            <p:cNvSpPr/>
            <p:nvPr/>
          </p:nvSpPr>
          <p:spPr>
            <a:xfrm>
              <a:off x="-1252480" y="7739510"/>
              <a:ext cx="599440" cy="558800"/>
            </a:xfrm>
            <a:custGeom>
              <a:avLst/>
              <a:gdLst/>
              <a:ahLst/>
              <a:cxnLst/>
              <a:rect l="0" t="0" r="0" b="0"/>
              <a:pathLst>
                <a:path w="599440" h="558800">
                  <a:moveTo>
                    <a:pt x="599440" y="0"/>
                  </a:moveTo>
                  <a:lnTo>
                    <a:pt x="562229" y="99822"/>
                  </a:lnTo>
                  <a:lnTo>
                    <a:pt x="540604" y="76589"/>
                  </a:lnTo>
                  <a:lnTo>
                    <a:pt x="80449" y="505431"/>
                  </a:lnTo>
                  <a:lnTo>
                    <a:pt x="102108" y="528701"/>
                  </a:lnTo>
                  <a:lnTo>
                    <a:pt x="0" y="558800"/>
                  </a:lnTo>
                  <a:lnTo>
                    <a:pt x="37211" y="458978"/>
                  </a:lnTo>
                  <a:lnTo>
                    <a:pt x="58836" y="482211"/>
                  </a:lnTo>
                  <a:lnTo>
                    <a:pt x="518991" y="53369"/>
                  </a:lnTo>
                  <a:lnTo>
                    <a:pt x="497332" y="30099"/>
                  </a:lnTo>
                  <a:lnTo>
                    <a:pt x="599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71"/>
            <p:cNvSpPr/>
            <p:nvPr/>
          </p:nvSpPr>
          <p:spPr>
            <a:xfrm>
              <a:off x="538493" y="6773358"/>
              <a:ext cx="5902694" cy="145628"/>
            </a:xfrm>
            <a:custGeom>
              <a:avLst/>
              <a:gdLst/>
              <a:ahLst/>
              <a:cxnLst/>
              <a:rect l="0" t="0" r="0" b="0"/>
              <a:pathLst>
                <a:path w="5902694" h="145628">
                  <a:moveTo>
                    <a:pt x="5771899" y="1033"/>
                  </a:moveTo>
                  <a:cubicBezTo>
                    <a:pt x="5775821" y="0"/>
                    <a:pt x="5780139" y="467"/>
                    <a:pt x="5783948" y="2677"/>
                  </a:cubicBezTo>
                  <a:lnTo>
                    <a:pt x="5902694" y="71955"/>
                  </a:lnTo>
                  <a:lnTo>
                    <a:pt x="5783948" y="141208"/>
                  </a:lnTo>
                  <a:cubicBezTo>
                    <a:pt x="5776329" y="145628"/>
                    <a:pt x="5766677" y="143075"/>
                    <a:pt x="5762231" y="135493"/>
                  </a:cubicBezTo>
                  <a:cubicBezTo>
                    <a:pt x="5757786" y="127924"/>
                    <a:pt x="5760454" y="118208"/>
                    <a:pt x="5767946" y="113788"/>
                  </a:cubicBezTo>
                  <a:lnTo>
                    <a:pt x="5812457" y="87830"/>
                  </a:lnTo>
                  <a:lnTo>
                    <a:pt x="0" y="87830"/>
                  </a:lnTo>
                  <a:lnTo>
                    <a:pt x="0" y="56067"/>
                  </a:lnTo>
                  <a:lnTo>
                    <a:pt x="5812468" y="56067"/>
                  </a:lnTo>
                  <a:lnTo>
                    <a:pt x="5767946" y="30096"/>
                  </a:lnTo>
                  <a:cubicBezTo>
                    <a:pt x="5760454" y="25676"/>
                    <a:pt x="5757786" y="15960"/>
                    <a:pt x="5762231" y="8392"/>
                  </a:cubicBezTo>
                  <a:cubicBezTo>
                    <a:pt x="5764454" y="4600"/>
                    <a:pt x="5767978" y="2067"/>
                    <a:pt x="5771899" y="10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83106" y="6950457"/>
              <a:ext cx="5173673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Child and Family Over Time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76037" y="6950457"/>
              <a:ext cx="64132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08141" y="1596517"/>
              <a:ext cx="1654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86823" y="1834261"/>
              <a:ext cx="66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86805" y="1834261"/>
              <a:ext cx="65714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272149" y="2072386"/>
              <a:ext cx="1437918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65469" y="2311654"/>
              <a:ext cx="1769961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60666" y="2549398"/>
              <a:ext cx="4901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75423" y="2004187"/>
              <a:ext cx="1208077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85504" y="2004187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290307" y="4752213"/>
              <a:ext cx="84556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174483" y="5070729"/>
              <a:ext cx="1020692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78471" y="5389626"/>
              <a:ext cx="120807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88552" y="5389626"/>
              <a:ext cx="65964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198997" y="4450461"/>
              <a:ext cx="163700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65469" y="4697349"/>
              <a:ext cx="1777300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52337" y="4944237"/>
              <a:ext cx="149784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77035" y="4545032"/>
              <a:ext cx="1533259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391147" y="5191507"/>
              <a:ext cx="51305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1626" y="3280308"/>
            <a:ext cx="321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Parent-Child </a:t>
            </a:r>
          </a:p>
          <a:p>
            <a:r>
              <a:rPr lang="en-CA" sz="3200" b="1" dirty="0" smtClean="0">
                <a:solidFill>
                  <a:schemeClr val="bg1"/>
                </a:solidFill>
              </a:rPr>
              <a:t>Interactions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94859" y="2557045"/>
            <a:ext cx="1105941" cy="683107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CA" sz="3500" dirty="0" smtClean="0">
                <a:solidFill>
                  <a:srgbClr val="92D050"/>
                </a:solidFill>
              </a:rPr>
              <a:t>Parent Effects</a:t>
            </a:r>
            <a:endParaRPr lang="en-US" sz="35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500" dirty="0"/>
              <a:t>Approximately 65% of children with ADHD also have </a:t>
            </a:r>
            <a:r>
              <a:rPr lang="en-US" sz="3500" dirty="0" smtClean="0"/>
              <a:t>disruptive </a:t>
            </a:r>
            <a:r>
              <a:rPr lang="en-US" sz="3500" dirty="0"/>
              <a:t>behavior (oppositional defiant or conduct </a:t>
            </a:r>
            <a:r>
              <a:rPr lang="en-US" sz="3500" dirty="0" smtClean="0"/>
              <a:t>disorder) </a:t>
            </a:r>
            <a:endParaRPr lang="en-US" sz="3500" dirty="0"/>
          </a:p>
          <a:p>
            <a:pPr eaLnBrk="1" hangingPunct="1">
              <a:defRPr/>
            </a:pPr>
            <a:endParaRPr lang="en-CA" sz="3500" dirty="0" smtClean="0"/>
          </a:p>
          <a:p>
            <a:pPr eaLnBrk="1" hangingPunct="1">
              <a:defRPr/>
            </a:pPr>
            <a:r>
              <a:rPr lang="en-CA" sz="3500" dirty="0" smtClean="0"/>
              <a:t>Parenting, and other family difficulties, causally linked to </a:t>
            </a:r>
            <a:r>
              <a:rPr lang="en-CA" sz="3500" dirty="0"/>
              <a:t>these comorbid </a:t>
            </a:r>
            <a:r>
              <a:rPr lang="en-CA" sz="3500" dirty="0" smtClean="0"/>
              <a:t>problems </a:t>
            </a:r>
          </a:p>
          <a:p>
            <a:pPr eaLnBrk="1" hangingPunct="1">
              <a:defRPr/>
            </a:pPr>
            <a:endParaRPr lang="en-CA" sz="3500" dirty="0"/>
          </a:p>
          <a:p>
            <a:pPr marL="0" indent="0" eaLnBrk="1" hangingPunct="1">
              <a:buNone/>
              <a:defRPr/>
            </a:pPr>
            <a:r>
              <a:rPr lang="en-CA" sz="1700" dirty="0" smtClean="0"/>
              <a:t>(e.g., Johnston 2015; Johnston &amp; Chronis-</a:t>
            </a:r>
            <a:r>
              <a:rPr lang="en-CA" sz="1700" dirty="0" err="1" smtClean="0"/>
              <a:t>Tuscano</a:t>
            </a:r>
            <a:r>
              <a:rPr lang="en-CA" sz="1700" dirty="0" smtClean="0"/>
              <a:t>, 2015)</a:t>
            </a:r>
          </a:p>
          <a:p>
            <a:pPr marL="0" indent="0">
              <a:buNone/>
              <a:defRPr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835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96242" y="1268866"/>
            <a:ext cx="590550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Parent Effects: Parenting Behavior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5900"/>
            <a:ext cx="8946541" cy="476249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0800" dirty="0" smtClean="0"/>
              <a:t>Parenting interventions improve child disruptive behavior (and ADHD?)</a:t>
            </a:r>
          </a:p>
          <a:p>
            <a:pPr lvl="0"/>
            <a:endParaRPr lang="en-US" sz="10800" dirty="0" smtClean="0"/>
          </a:p>
          <a:p>
            <a:pPr lvl="0"/>
            <a:r>
              <a:rPr lang="en-US" sz="10800" dirty="0" smtClean="0"/>
              <a:t>Longitudinally, parenting difficulties predict child disruptive </a:t>
            </a:r>
            <a:r>
              <a:rPr lang="en-US" sz="10800" dirty="0"/>
              <a:t>behavior </a:t>
            </a:r>
            <a:r>
              <a:rPr lang="en-US" sz="10800" dirty="0" smtClean="0"/>
              <a:t>(and ADHD?)</a:t>
            </a:r>
            <a:endParaRPr lang="en-US" sz="10800" dirty="0"/>
          </a:p>
          <a:p>
            <a:pPr marL="457200" lvl="1" indent="0">
              <a:buNone/>
            </a:pPr>
            <a:endParaRPr lang="en-US" sz="10800" dirty="0"/>
          </a:p>
          <a:p>
            <a:pPr lvl="0"/>
            <a:r>
              <a:rPr lang="en-US" sz="10800" dirty="0" smtClean="0"/>
              <a:t>Child </a:t>
            </a:r>
            <a:r>
              <a:rPr lang="en-US" sz="10800" dirty="0"/>
              <a:t>genetic </a:t>
            </a:r>
            <a:r>
              <a:rPr lang="en-US" sz="10800" dirty="0" smtClean="0"/>
              <a:t>risks interact </a:t>
            </a:r>
            <a:r>
              <a:rPr lang="en-US" sz="10800" dirty="0"/>
              <a:t>with parenting </a:t>
            </a:r>
            <a:r>
              <a:rPr lang="en-US" sz="10800" dirty="0" smtClean="0"/>
              <a:t>as </a:t>
            </a:r>
            <a:r>
              <a:rPr lang="en-US" sz="10800" dirty="0"/>
              <a:t>determinants of both </a:t>
            </a:r>
            <a:r>
              <a:rPr lang="en-US" sz="10800" dirty="0" smtClean="0"/>
              <a:t>child disruptive behavior and ADHD</a:t>
            </a:r>
            <a:endParaRPr lang="en-US" sz="10800" dirty="0"/>
          </a:p>
          <a:p>
            <a:pPr marL="0" lv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(e.g., </a:t>
            </a:r>
            <a:r>
              <a:rPr lang="en-US" sz="6400" dirty="0" err="1" smtClean="0">
                <a:latin typeface="Calibri" panose="020F0502020204030204" pitchFamily="34" charset="0"/>
              </a:rPr>
              <a:t>Biederman</a:t>
            </a:r>
            <a:r>
              <a:rPr lang="en-US" sz="6400" dirty="0" smtClean="0">
                <a:latin typeface="Calibri" panose="020F0502020204030204" pitchFamily="34" charset="0"/>
              </a:rPr>
              <a:t> et al., 2001</a:t>
            </a:r>
            <a:r>
              <a:rPr lang="en-US" sz="6400" dirty="0">
                <a:latin typeface="Calibri" panose="020F0502020204030204" pitchFamily="34" charset="0"/>
              </a:rPr>
              <a:t>; Chronis et al., 2007; </a:t>
            </a:r>
            <a:r>
              <a:rPr lang="en-US" sz="6400" dirty="0" smtClean="0">
                <a:latin typeface="Calibri" panose="020F0502020204030204" pitchFamily="34" charset="0"/>
              </a:rPr>
              <a:t>Harvey et al., 2011; </a:t>
            </a:r>
            <a:r>
              <a:rPr lang="en-US" sz="6400" dirty="0">
                <a:latin typeface="Calibri" panose="020F0502020204030204" pitchFamily="34" charset="0"/>
              </a:rPr>
              <a:t>Li &amp; Lee, 2013; </a:t>
            </a:r>
            <a:r>
              <a:rPr lang="en-US" sz="6400" dirty="0" smtClean="0">
                <a:latin typeface="Calibri" panose="020F0502020204030204" pitchFamily="34" charset="0"/>
              </a:rPr>
              <a:t>Martel </a:t>
            </a:r>
            <a:r>
              <a:rPr lang="en-US" sz="6400" dirty="0">
                <a:latin typeface="Calibri" panose="020F0502020204030204" pitchFamily="34" charset="0"/>
              </a:rPr>
              <a:t>et al., 2011; </a:t>
            </a:r>
            <a:r>
              <a:rPr lang="en-US" sz="6400" dirty="0" smtClean="0">
                <a:latin typeface="Calibri" panose="020F0502020204030204" pitchFamily="34" charset="0"/>
              </a:rPr>
              <a:t>Martel et al., 2012</a:t>
            </a:r>
            <a:r>
              <a:rPr lang="en-US" sz="6400" dirty="0">
                <a:latin typeface="Calibri" panose="020F0502020204030204" pitchFamily="34" charset="0"/>
              </a:rPr>
              <a:t>; </a:t>
            </a:r>
            <a:r>
              <a:rPr lang="en-US" sz="6400" dirty="0" smtClean="0">
                <a:latin typeface="Calibri" panose="020F0502020204030204" pitchFamily="34" charset="0"/>
              </a:rPr>
              <a:t>Molina </a:t>
            </a:r>
            <a:r>
              <a:rPr lang="en-US" sz="6400" dirty="0">
                <a:latin typeface="Calibri" panose="020F0502020204030204" pitchFamily="34" charset="0"/>
              </a:rPr>
              <a:t>et al., 2012; Nikolas et al., 2012; </a:t>
            </a:r>
            <a:r>
              <a:rPr lang="en-US" sz="6400" dirty="0" err="1">
                <a:latin typeface="Calibri" panose="020F0502020204030204" pitchFamily="34" charset="0"/>
              </a:rPr>
              <a:t>Sonuga-Barke</a:t>
            </a:r>
            <a:r>
              <a:rPr lang="en-US" sz="6400" dirty="0">
                <a:latin typeface="Calibri" panose="020F0502020204030204" pitchFamily="34" charset="0"/>
              </a:rPr>
              <a:t> et al., </a:t>
            </a:r>
            <a:r>
              <a:rPr lang="en-US" sz="6400" dirty="0" smtClean="0">
                <a:latin typeface="Calibri" panose="020F0502020204030204" pitchFamily="34" charset="0"/>
              </a:rPr>
              <a:t>2009; Walther </a:t>
            </a:r>
            <a:r>
              <a:rPr lang="en-US" sz="6400" dirty="0">
                <a:latin typeface="Calibri" panose="020F0502020204030204" pitchFamily="34" charset="0"/>
              </a:rPr>
              <a:t>et al., </a:t>
            </a:r>
            <a:r>
              <a:rPr lang="en-US" sz="6400" dirty="0" smtClean="0">
                <a:latin typeface="Calibri" panose="020F0502020204030204" pitchFamily="34" charset="0"/>
              </a:rPr>
              <a:t>2012 )</a:t>
            </a:r>
            <a:endParaRPr lang="en-US" sz="64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6400" dirty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6291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Presenter Disclosure: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Research funded by CIHR</a:t>
            </a:r>
            <a:r>
              <a:rPr lang="en-CA" sz="2400" dirty="0"/>
              <a:t> </a:t>
            </a:r>
            <a:endParaRPr lang="en-US" sz="2400" dirty="0"/>
          </a:p>
          <a:p>
            <a:pPr lvl="1"/>
            <a:r>
              <a:rPr lang="en-CA" sz="2400" dirty="0" smtClean="0"/>
              <a:t>2005 </a:t>
            </a:r>
            <a:r>
              <a:rPr lang="en-CA" sz="2400" dirty="0"/>
              <a:t>MOP 77531</a:t>
            </a:r>
            <a:endParaRPr lang="en-US" sz="2400" dirty="0"/>
          </a:p>
          <a:p>
            <a:pPr lvl="1"/>
            <a:r>
              <a:rPr lang="en-CA" sz="2400" dirty="0" smtClean="0"/>
              <a:t>2010 </a:t>
            </a:r>
            <a:r>
              <a:rPr lang="en-CA" sz="2400" dirty="0"/>
              <a:t>MOP 106586</a:t>
            </a:r>
            <a:endParaRPr lang="en-US" sz="2400" dirty="0"/>
          </a:p>
          <a:p>
            <a:r>
              <a:rPr lang="en-CA" sz="2400" dirty="0" smtClean="0"/>
              <a:t>Research funded by SSHRC</a:t>
            </a:r>
            <a:endParaRPr lang="en-US" sz="2400" dirty="0"/>
          </a:p>
          <a:p>
            <a:pPr lvl="1"/>
            <a:r>
              <a:rPr lang="en-CA" sz="2400" dirty="0" smtClean="0"/>
              <a:t>2006 </a:t>
            </a:r>
            <a:r>
              <a:rPr lang="en-CA" sz="2400" dirty="0"/>
              <a:t>401-2006-0120</a:t>
            </a:r>
            <a:endParaRPr lang="en-US" sz="2400" dirty="0"/>
          </a:p>
          <a:p>
            <a:pPr lvl="1"/>
            <a:r>
              <a:rPr lang="en-CA" sz="2400" dirty="0" smtClean="0"/>
              <a:t>2010 </a:t>
            </a:r>
            <a:r>
              <a:rPr lang="en-CA" sz="2400" dirty="0"/>
              <a:t>410-10-0433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9" y="5080618"/>
            <a:ext cx="2721735" cy="1563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482" y="5562551"/>
            <a:ext cx="771411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6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28526" y="452718"/>
            <a:ext cx="9404723" cy="1400530"/>
          </a:xfrm>
        </p:spPr>
        <p:txBody>
          <a:bodyPr vert="horz" lIns="91440" tIns="12802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3200" b="1" dirty="0"/>
              <a:t>Biological and </a:t>
            </a:r>
            <a:r>
              <a:rPr lang="en-GB" sz="3200" b="1" dirty="0" smtClean="0"/>
              <a:t>Rearing </a:t>
            </a:r>
            <a:r>
              <a:rPr lang="en-GB" sz="3200" b="1" dirty="0"/>
              <a:t>M</a:t>
            </a:r>
            <a:r>
              <a:rPr lang="en-GB" sz="3200" b="1" dirty="0" smtClean="0"/>
              <a:t>other Influences </a:t>
            </a:r>
            <a:r>
              <a:rPr lang="en-GB" sz="3200" b="1" dirty="0"/>
              <a:t>on </a:t>
            </a:r>
            <a:r>
              <a:rPr lang="en-GB" sz="3200" b="1" dirty="0" smtClean="0"/>
              <a:t>Child </a:t>
            </a:r>
            <a:r>
              <a:rPr lang="en-GB" sz="3200" b="1" dirty="0"/>
              <a:t>ADHD </a:t>
            </a:r>
            <a:r>
              <a:rPr lang="en-GB" sz="3200" b="1" dirty="0" smtClean="0"/>
              <a:t>Symptoms</a:t>
            </a:r>
            <a:endParaRPr lang="en-GB" sz="32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353936"/>
              </p:ext>
            </p:extLst>
          </p:nvPr>
        </p:nvGraphicFramePr>
        <p:xfrm>
          <a:off x="838200" y="1320801"/>
          <a:ext cx="10515600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352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61404" y="6210997"/>
            <a:ext cx="6253136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46" tIns="49625" rIns="81646" bIns="40823"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</a:tabLst>
            </a:pPr>
            <a:r>
              <a:rPr lang="en-GB" sz="13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Harold et al., 2014)</a:t>
            </a:r>
            <a:endParaRPr lang="en-GB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hlinkClick r:id="rId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37914"/>
            <a:ext cx="1498600" cy="1210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Biological </a:t>
            </a:r>
            <a:r>
              <a:rPr lang="en-US" dirty="0" smtClean="0"/>
              <a:t>Mother ADHD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25800" y="4114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 ADHD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7900" y="3657600"/>
            <a:ext cx="723900" cy="469900"/>
          </a:xfrm>
          <a:prstGeom prst="straightConnector1">
            <a:avLst/>
          </a:prstGeom>
          <a:ln w="889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47000" y="41275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 ADHD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18100" y="2037914"/>
            <a:ext cx="1612900" cy="121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Rearing </a:t>
            </a:r>
            <a:r>
              <a:rPr lang="en-US" dirty="0" smtClean="0"/>
              <a:t>Mother Hostile Parenting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81500" y="4673600"/>
            <a:ext cx="3098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91555" y="331838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.17**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10528" y="3671550"/>
            <a:ext cx="79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.17*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368800" y="3450227"/>
            <a:ext cx="749300" cy="843795"/>
          </a:xfrm>
          <a:prstGeom prst="straightConnector1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42100" y="3450227"/>
            <a:ext cx="838200" cy="843795"/>
          </a:xfrm>
          <a:prstGeom prst="straightConnector1">
            <a:avLst/>
          </a:prstGeom>
          <a:ln w="762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7065014" y="33345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.28***</a:t>
            </a:r>
            <a:endParaRPr lang="en-US" dirty="0"/>
          </a:p>
        </p:txBody>
      </p:sp>
      <p:sp>
        <p:nvSpPr>
          <p:cNvPr id="2049" name="TextBox 2048"/>
          <p:cNvSpPr txBox="1"/>
          <p:nvPr/>
        </p:nvSpPr>
        <p:spPr>
          <a:xfrm>
            <a:off x="5689600" y="50419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.23***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7100" y="5522181"/>
            <a:ext cx="925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----------------------4.5 years----------------------------------6 years----------------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9696196" y="54645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2796" y="54645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8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Parent </a:t>
            </a:r>
            <a:r>
              <a:rPr lang="en-CA" dirty="0">
                <a:solidFill>
                  <a:srgbClr val="92D050"/>
                </a:solidFill>
              </a:rPr>
              <a:t>Effects: Attributions </a:t>
            </a:r>
            <a:br>
              <a:rPr lang="en-CA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1586605"/>
              </p:ext>
            </p:extLst>
          </p:nvPr>
        </p:nvGraphicFramePr>
        <p:xfrm>
          <a:off x="1285103" y="1219775"/>
          <a:ext cx="10527955" cy="54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4118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09355"/>
            <a:ext cx="708688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92D050"/>
                </a:solidFill>
              </a:rPr>
              <a:t>Parent Effects: Attributions </a:t>
            </a:r>
            <a:br>
              <a:rPr lang="en-CA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69572"/>
            <a:ext cx="8946541" cy="4778828"/>
          </a:xfrm>
        </p:spPr>
        <p:txBody>
          <a:bodyPr>
            <a:normAutofit/>
          </a:bodyPr>
          <a:lstStyle/>
          <a:p>
            <a:r>
              <a:rPr lang="en-CA" sz="3500" dirty="0" smtClean="0"/>
              <a:t>Parents of children with disruptive behavior more likely to blame children for misbehaviour</a:t>
            </a:r>
          </a:p>
          <a:p>
            <a:pPr marL="0" indent="0">
              <a:buNone/>
            </a:pPr>
            <a:endParaRPr lang="en-CA" sz="3500" dirty="0" smtClean="0"/>
          </a:p>
          <a:p>
            <a:r>
              <a:rPr lang="en-CA" sz="3500" dirty="0" smtClean="0"/>
              <a:t>These child-blaming attributions lead to more negative parenting</a:t>
            </a:r>
          </a:p>
          <a:p>
            <a:endParaRPr lang="en-CA" sz="3500" dirty="0"/>
          </a:p>
          <a:p>
            <a:pPr marL="0" indent="0">
              <a:buNone/>
            </a:pPr>
            <a:r>
              <a:rPr lang="en-CA" sz="1600" dirty="0" smtClean="0"/>
              <a:t>(E.g., Johnston &amp; </a:t>
            </a:r>
            <a:r>
              <a:rPr lang="en-CA" sz="1600" dirty="0" err="1" smtClean="0"/>
              <a:t>Ohan</a:t>
            </a:r>
            <a:r>
              <a:rPr lang="en-CA" sz="1600" dirty="0" smtClean="0"/>
              <a:t>, 2005)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83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/>
          </p:cNvSpPr>
          <p:nvPr/>
        </p:nvSpPr>
        <p:spPr bwMode="auto">
          <a:xfrm>
            <a:off x="1825625" y="228601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Child-Blaming Attributions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Families of Control Children, Children with ADHD, and Children with ADHD and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ODD Behavior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9091" name="Rectangle 3"/>
          <p:cNvSpPr>
            <a:spLocks noRot="1" noChangeArrowheads="1"/>
          </p:cNvSpPr>
          <p:nvPr/>
        </p:nvSpPr>
        <p:spPr bwMode="auto">
          <a:xfrm>
            <a:off x="1825625" y="1676401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CA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300" y="6362700"/>
            <a:ext cx="2033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(Johnston et al., 2006)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2913551"/>
              </p:ext>
            </p:extLst>
          </p:nvPr>
        </p:nvGraphicFramePr>
        <p:xfrm>
          <a:off x="2032000" y="2057400"/>
          <a:ext cx="8128000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>
                <a:solidFill>
                  <a:srgbClr val="92D050"/>
                </a:solidFill>
              </a:rPr>
              <a:t>Parent Effects: Attributions </a:t>
            </a:r>
            <a:br>
              <a:rPr lang="en-CA" sz="3200" dirty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Predicting </a:t>
            </a:r>
            <a:r>
              <a:rPr lang="en-US" sz="3200" dirty="0">
                <a:solidFill>
                  <a:schemeClr val="tx1"/>
                </a:solidFill>
              </a:rPr>
              <a:t>Child ODD Behavior 1 Year later</a:t>
            </a:r>
            <a:endParaRPr lang="en-CA" sz="3200" dirty="0">
              <a:solidFill>
                <a:schemeClr val="tx1"/>
              </a:solidFill>
            </a:endParaRPr>
          </a:p>
        </p:txBody>
      </p:sp>
      <p:graphicFrame>
        <p:nvGraphicFramePr>
          <p:cNvPr id="12398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28491"/>
              </p:ext>
            </p:extLst>
          </p:nvPr>
        </p:nvGraphicFramePr>
        <p:xfrm>
          <a:off x="2057400" y="1828800"/>
          <a:ext cx="8153400" cy="4023384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Child ADHD and ODD </a:t>
                      </a: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2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.48, </a:t>
                      </a: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&lt; .001</a:t>
                      </a: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Mother Over-reactivity, Unresponsiveness</a:t>
                      </a: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2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2chg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.07, </a:t>
                      </a:r>
                      <a:r>
                        <a:rPr kumimoji="0" lang="en-US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.002</a:t>
                      </a: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Child-Blaming Attributions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r>
                        <a:rPr kumimoji="0" lang="en-US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2chg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.04,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.04</a:t>
                      </a:r>
                      <a:endParaRPr kumimoji="0" lang="en-CA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28776" y="6264148"/>
            <a:ext cx="1844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(Johnston</a:t>
            </a:r>
            <a:r>
              <a:rPr lang="en-US" sz="1300" dirty="0" smtClean="0">
                <a:latin typeface="Calibri" panose="020F0502020204030204" pitchFamily="34" charset="0"/>
              </a:rPr>
              <a:t> et al., 2009)</a:t>
            </a:r>
            <a:endParaRPr lang="en-US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92D050"/>
                </a:solidFill>
              </a:rPr>
              <a:t>Parent </a:t>
            </a:r>
            <a:r>
              <a:rPr lang="en-CA" dirty="0" smtClean="0">
                <a:solidFill>
                  <a:srgbClr val="92D050"/>
                </a:solidFill>
              </a:rPr>
              <a:t>Effects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3869" y="2052638"/>
            <a:ext cx="430603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Families and 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48" y="1534887"/>
            <a:ext cx="10736338" cy="480039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</a:schemeClr>
                </a:solidFill>
              </a:rPr>
              <a:t>Model of parent-child interactions in families with ADHD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Child ADHD effects on parents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Parent effects on child ADHD</a:t>
            </a:r>
          </a:p>
          <a:p>
            <a:endParaRPr lang="en-US" sz="3000" dirty="0" smtClean="0"/>
          </a:p>
          <a:p>
            <a:r>
              <a:rPr lang="en-US" sz="3000" dirty="0" smtClean="0"/>
              <a:t>Parent ADHD</a:t>
            </a:r>
          </a:p>
          <a:p>
            <a:pPr lvl="2"/>
            <a:r>
              <a:rPr lang="en-US" sz="3000" dirty="0" smtClean="0"/>
              <a:t>Ineffective control vs. positive parenting</a:t>
            </a:r>
          </a:p>
          <a:p>
            <a:endParaRPr lang="en-US" sz="3000" dirty="0" smtClean="0"/>
          </a:p>
          <a:p>
            <a:r>
              <a:rPr lang="en-US" sz="3000" dirty="0" smtClean="0"/>
              <a:t>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7770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ADHD in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6464"/>
            <a:ext cx="8946541" cy="4821935"/>
          </a:xfrm>
        </p:spPr>
        <p:txBody>
          <a:bodyPr>
            <a:normAutofit fontScale="25000" lnSpcReduction="20000"/>
          </a:bodyPr>
          <a:lstStyle/>
          <a:p>
            <a:r>
              <a:rPr lang="en-US" sz="10000" dirty="0"/>
              <a:t>Continuity over development</a:t>
            </a:r>
          </a:p>
          <a:p>
            <a:pPr lvl="1"/>
            <a:r>
              <a:rPr lang="en-US" sz="10000" dirty="0"/>
              <a:t>50 to 75% of children with ADHD continue to have the disorder in adulthood</a:t>
            </a:r>
          </a:p>
          <a:p>
            <a:endParaRPr lang="en-US" sz="10000" dirty="0"/>
          </a:p>
          <a:p>
            <a:r>
              <a:rPr lang="en-US" sz="10000" dirty="0" err="1"/>
              <a:t>Approx</a:t>
            </a:r>
            <a:r>
              <a:rPr lang="en-US" sz="10000" dirty="0"/>
              <a:t> 50% of adults with ADHD have children with the </a:t>
            </a:r>
            <a:r>
              <a:rPr lang="en-US" sz="10000" dirty="0" smtClean="0"/>
              <a:t>disorder</a:t>
            </a:r>
          </a:p>
          <a:p>
            <a:endParaRPr lang="en-US" sz="10000" dirty="0"/>
          </a:p>
          <a:p>
            <a:r>
              <a:rPr lang="en-US" sz="10000" dirty="0" err="1"/>
              <a:t>Approx</a:t>
            </a:r>
            <a:r>
              <a:rPr lang="en-US" sz="10000" dirty="0"/>
              <a:t> 50% of children with ADHD have a parent with high levels of symptoms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6400" dirty="0" smtClean="0">
                <a:latin typeface="Calibri" panose="020F0502020204030204" pitchFamily="34" charset="0"/>
              </a:rPr>
              <a:t>(e.g., </a:t>
            </a:r>
            <a:r>
              <a:rPr lang="en-US" sz="6400" dirty="0" err="1" smtClean="0">
                <a:latin typeface="Calibri" panose="020F0502020204030204" pitchFamily="34" charset="0"/>
              </a:rPr>
              <a:t>Biederman,et</a:t>
            </a:r>
            <a:r>
              <a:rPr lang="en-US" sz="6400" dirty="0" smtClean="0">
                <a:latin typeface="Calibri" panose="020F0502020204030204" pitchFamily="34" charset="0"/>
              </a:rPr>
              <a:t> al., </a:t>
            </a:r>
            <a:r>
              <a:rPr lang="en-US" sz="6400" dirty="0">
                <a:latin typeface="Calibri" panose="020F0502020204030204" pitchFamily="34" charset="0"/>
              </a:rPr>
              <a:t>1995; Chang et al., </a:t>
            </a:r>
            <a:r>
              <a:rPr lang="en-US" sz="6400" dirty="0" smtClean="0">
                <a:latin typeface="Calibri" panose="020F0502020204030204" pitchFamily="34" charset="0"/>
              </a:rPr>
              <a:t>2013)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601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7" y="571500"/>
            <a:ext cx="5953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6"/>
            <a:ext cx="8946541" cy="4195481"/>
          </a:xfrm>
        </p:spPr>
        <p:txBody>
          <a:bodyPr/>
          <a:lstStyle/>
          <a:p>
            <a:r>
              <a:rPr lang="en-US" sz="2500" dirty="0" smtClean="0"/>
              <a:t>Parenting lab students &amp; assistants</a:t>
            </a:r>
          </a:p>
          <a:p>
            <a:r>
              <a:rPr lang="en-US" sz="2500" dirty="0" smtClean="0"/>
              <a:t>Collaborators </a:t>
            </a:r>
          </a:p>
          <a:p>
            <a:r>
              <a:rPr lang="en-US" sz="2500" dirty="0" smtClean="0"/>
              <a:t>Funding sources</a:t>
            </a:r>
          </a:p>
          <a:p>
            <a:r>
              <a:rPr lang="en-CA" sz="2500" dirty="0" smtClean="0"/>
              <a:t>And THE FAMILIES</a:t>
            </a:r>
            <a:endParaRPr lang="en-US" sz="25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93" y="3182814"/>
            <a:ext cx="4141031" cy="21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/>
          </p:cNvSpPr>
          <p:nvPr/>
        </p:nvSpPr>
        <p:spPr bwMode="auto">
          <a:xfrm>
            <a:off x="1825625" y="228601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Mothers with and without ADHD: </a:t>
            </a:r>
          </a:p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Ineffective Parenting Control</a:t>
            </a:r>
            <a:endParaRPr lang="en-CA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248400"/>
            <a:ext cx="24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(Murray &amp; Johnston, 2006)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65888181"/>
              </p:ext>
            </p:extLst>
          </p:nvPr>
        </p:nvGraphicFramePr>
        <p:xfrm>
          <a:off x="2032000" y="1480930"/>
          <a:ext cx="8128000" cy="46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9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/>
          </p:cNvSpPr>
          <p:nvPr/>
        </p:nvSpPr>
        <p:spPr bwMode="auto">
          <a:xfrm>
            <a:off x="1825625" y="228601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Mothers with and without ADHD: </a:t>
            </a:r>
          </a:p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Ineffective Parenting Control</a:t>
            </a:r>
            <a:endParaRPr lang="en-CA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248400"/>
            <a:ext cx="24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(Murray &amp; Johnston, 2006)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42397272"/>
              </p:ext>
            </p:extLst>
          </p:nvPr>
        </p:nvGraphicFramePr>
        <p:xfrm>
          <a:off x="2032000" y="1480930"/>
          <a:ext cx="8128000" cy="46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3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/>
          </p:cNvSpPr>
          <p:nvPr/>
        </p:nvSpPr>
        <p:spPr bwMode="auto">
          <a:xfrm>
            <a:off x="1825625" y="228601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CA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39" name="Rectangle 3"/>
          <p:cNvSpPr>
            <a:spLocks noRot="1" noChangeArrowheads="1"/>
          </p:cNvSpPr>
          <p:nvPr/>
        </p:nvSpPr>
        <p:spPr bwMode="auto">
          <a:xfrm>
            <a:off x="1825625" y="2133601"/>
            <a:ext cx="854075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en-CA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827213" y="381001"/>
            <a:ext cx="8539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Predicting Ineffective Parenting Control from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Mothers’ ADHD Symptoms</a:t>
            </a:r>
            <a:endParaRPr lang="en-CA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1683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98185"/>
              </p:ext>
            </p:extLst>
          </p:nvPr>
        </p:nvGraphicFramePr>
        <p:xfrm>
          <a:off x="1825624" y="1888672"/>
          <a:ext cx="9032876" cy="4009579"/>
        </p:xfrm>
        <a:graphic>
          <a:graphicData uri="http://schemas.openxmlformats.org/drawingml/2006/table">
            <a:tbl>
              <a:tblPr/>
              <a:tblGrid>
                <a:gridCol w="451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6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Inconsistent Discipline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Controls (child problems, maternal hostility and depression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)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Maternal Inattention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= .45, </a:t>
                      </a: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.001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Maternal Impulsivity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ns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5200" y="6291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6451600"/>
            <a:ext cx="2233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(Chen &amp; Johnston, 2008)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ADHD and Ineffective Parenting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Parental ADHD symptoms linked to:</a:t>
            </a:r>
          </a:p>
          <a:p>
            <a:pPr marL="914400" lvl="2" indent="0">
              <a:buNone/>
            </a:pPr>
            <a:endParaRPr lang="en-US" sz="3500" dirty="0" smtClean="0"/>
          </a:p>
          <a:p>
            <a:pPr lvl="2"/>
            <a:r>
              <a:rPr lang="en-US" sz="3500" dirty="0" smtClean="0"/>
              <a:t>inadequate monitoring</a:t>
            </a:r>
          </a:p>
          <a:p>
            <a:pPr lvl="2"/>
            <a:r>
              <a:rPr lang="en-US" sz="3500" dirty="0" smtClean="0"/>
              <a:t>poor problem-solving</a:t>
            </a:r>
          </a:p>
          <a:p>
            <a:pPr lvl="2"/>
            <a:r>
              <a:rPr lang="en-US" sz="3500" dirty="0" smtClean="0"/>
              <a:t>inconsistent parenting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(</a:t>
            </a:r>
            <a:r>
              <a:rPr lang="en-US" sz="1600" dirty="0" smtClean="0">
                <a:latin typeface="Calibri" panose="020F0502020204030204" pitchFamily="34" charset="0"/>
              </a:rPr>
              <a:t>E.g., Chronis-</a:t>
            </a:r>
            <a:r>
              <a:rPr lang="en-US" sz="1600" dirty="0" err="1" smtClean="0">
                <a:latin typeface="Calibri" panose="020F0502020204030204" pitchFamily="34" charset="0"/>
              </a:rPr>
              <a:t>Tuscano</a:t>
            </a:r>
            <a:r>
              <a:rPr lang="en-US" sz="1600" dirty="0" smtClean="0">
                <a:latin typeface="Calibri" panose="020F0502020204030204" pitchFamily="34" charset="0"/>
              </a:rPr>
              <a:t> et al., 2008; </a:t>
            </a:r>
            <a:r>
              <a:rPr lang="en-US" sz="1600" dirty="0" err="1" smtClean="0">
                <a:latin typeface="Calibri" panose="020F0502020204030204" pitchFamily="34" charset="0"/>
              </a:rPr>
              <a:t>Mokrova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et al., 2010; Park et al., 2017)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bdfunny.com/wp-content/uploads/2013/09/funny-mother-alone-with-her-baby-father-alone-with-her-chil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56" y="440645"/>
            <a:ext cx="6349774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35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Parental ADHD Symptoms: Links to Ineffective Parental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000" dirty="0" smtClean="0"/>
              <a:t>179 two-parent families </a:t>
            </a:r>
          </a:p>
          <a:p>
            <a:pPr lvl="1"/>
            <a:r>
              <a:rPr lang="en-CA" sz="2800" dirty="0" smtClean="0"/>
              <a:t> approx. 75% had children with ADHD</a:t>
            </a:r>
          </a:p>
          <a:p>
            <a:r>
              <a:rPr lang="en-CA" sz="3000" dirty="0" smtClean="0"/>
              <a:t>Boys 5 to 13 years (average 9 years)</a:t>
            </a:r>
          </a:p>
          <a:p>
            <a:r>
              <a:rPr lang="en-CA" sz="3000" dirty="0" smtClean="0"/>
              <a:t>Parents approximately 40 years of age</a:t>
            </a:r>
          </a:p>
          <a:p>
            <a:r>
              <a:rPr lang="en-CA" sz="3000" dirty="0" smtClean="0"/>
              <a:t>Middle to upper middle class</a:t>
            </a:r>
          </a:p>
          <a:p>
            <a:r>
              <a:rPr lang="en-CA" sz="3000" dirty="0" smtClean="0"/>
              <a:t>Predominantly European/North American (62%) and Asian (28%)</a:t>
            </a:r>
          </a:p>
          <a:p>
            <a:pPr marL="0" indent="0">
              <a:buNone/>
            </a:pPr>
            <a:r>
              <a:rPr lang="en-CA" sz="3000" dirty="0" smtClean="0"/>
              <a:t>(Johnston et al., in press; Williamson et al., 2017)</a:t>
            </a:r>
          </a:p>
        </p:txBody>
      </p:sp>
    </p:spTree>
    <p:extLst>
      <p:ext uri="{BB962C8B-B14F-4D97-AF65-F5344CB8AC3E}">
        <p14:creationId xmlns:p14="http://schemas.microsoft.com/office/powerpoint/2010/main" val="32849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Parental ADHD Symptoms: Links to Ineffective Parental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Parents and children completed questionnaires assessing parenting </a:t>
            </a:r>
          </a:p>
          <a:p>
            <a:r>
              <a:rPr lang="en-CA" sz="3000" dirty="0" smtClean="0"/>
              <a:t>Each parent interacted with child, parenting behavior coded</a:t>
            </a:r>
          </a:p>
          <a:p>
            <a:r>
              <a:rPr lang="en-CA" sz="3000" dirty="0" smtClean="0"/>
              <a:t>Child ADHD assessed using parent and teacher reports</a:t>
            </a:r>
          </a:p>
          <a:p>
            <a:r>
              <a:rPr lang="en-CA" sz="3000" dirty="0" smtClean="0"/>
              <a:t>Parent ADHD assessed dimensionally </a:t>
            </a:r>
          </a:p>
          <a:p>
            <a:pPr marL="0" indent="0">
              <a:buNone/>
            </a:pPr>
            <a:endParaRPr lang="en-CA" sz="3000" dirty="0" smtClean="0"/>
          </a:p>
        </p:txBody>
      </p:sp>
    </p:spTree>
    <p:extLst>
      <p:ext uri="{BB962C8B-B14F-4D97-AF65-F5344CB8AC3E}">
        <p14:creationId xmlns:p14="http://schemas.microsoft.com/office/powerpoint/2010/main" val="10197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Parental ADHD Symptoms: Links to Ineffective Parental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000" dirty="0" smtClean="0"/>
              <a:t>Formed four groups of families:</a:t>
            </a:r>
          </a:p>
          <a:p>
            <a:pPr lvl="1"/>
            <a:r>
              <a:rPr lang="en-CA" sz="2800" dirty="0" smtClean="0"/>
              <a:t>Both mother and father above median on ADHD symptoms (Both High)</a:t>
            </a:r>
          </a:p>
          <a:p>
            <a:pPr lvl="1"/>
            <a:r>
              <a:rPr lang="en-CA" sz="2800" dirty="0" smtClean="0"/>
              <a:t>Mother above median, but father below median on ADHD symptoms (Mother High)</a:t>
            </a:r>
          </a:p>
          <a:p>
            <a:pPr lvl="1"/>
            <a:r>
              <a:rPr lang="en-CA" sz="2800" dirty="0" smtClean="0"/>
              <a:t>Father above median, but mother below median on ADHD symptoms (Father High)</a:t>
            </a:r>
          </a:p>
          <a:p>
            <a:pPr lvl="1"/>
            <a:r>
              <a:rPr lang="en-CA" sz="2800" dirty="0" smtClean="0"/>
              <a:t>Both mother and father below median on ADHD symptoms (Both Low)</a:t>
            </a:r>
            <a:endParaRPr lang="en-CA" sz="3000" dirty="0" smtClean="0"/>
          </a:p>
        </p:txBody>
      </p:sp>
    </p:spTree>
    <p:extLst>
      <p:ext uri="{BB962C8B-B14F-4D97-AF65-F5344CB8AC3E}">
        <p14:creationId xmlns:p14="http://schemas.microsoft.com/office/powerpoint/2010/main" val="27798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ADHD: </a:t>
            </a:r>
            <a:br>
              <a:rPr lang="en-US" dirty="0" smtClean="0"/>
            </a:br>
            <a:r>
              <a:rPr lang="en-US" dirty="0" smtClean="0"/>
              <a:t>Ineffective Parenting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597875"/>
              </p:ext>
            </p:extLst>
          </p:nvPr>
        </p:nvGraphicFramePr>
        <p:xfrm>
          <a:off x="1033273" y="2103120"/>
          <a:ext cx="10184456" cy="419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10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and Father ADHD: </a:t>
            </a:r>
            <a:br>
              <a:rPr lang="en-US" dirty="0" smtClean="0"/>
            </a:br>
            <a:r>
              <a:rPr lang="en-US" dirty="0" smtClean="0"/>
              <a:t>Ineffective Parenting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89300"/>
              </p:ext>
            </p:extLst>
          </p:nvPr>
        </p:nvGraphicFramePr>
        <p:xfrm>
          <a:off x="1033273" y="2103120"/>
          <a:ext cx="10184456" cy="419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1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Families and 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48" y="1534887"/>
            <a:ext cx="10736338" cy="4800390"/>
          </a:xfrm>
        </p:spPr>
        <p:txBody>
          <a:bodyPr>
            <a:noAutofit/>
          </a:bodyPr>
          <a:lstStyle/>
          <a:p>
            <a:r>
              <a:rPr lang="en-US" sz="3000" dirty="0" smtClean="0"/>
              <a:t>Model of parent-child interactions in families with ADHD</a:t>
            </a:r>
          </a:p>
          <a:p>
            <a:r>
              <a:rPr lang="en-US" sz="3000" dirty="0" smtClean="0"/>
              <a:t>Child ADHD</a:t>
            </a:r>
          </a:p>
          <a:p>
            <a:pPr lvl="1"/>
            <a:r>
              <a:rPr lang="en-US" sz="2400" dirty="0" smtClean="0"/>
              <a:t>Bidirectional effects with parenting</a:t>
            </a:r>
          </a:p>
          <a:p>
            <a:r>
              <a:rPr lang="en-US" sz="3200" dirty="0" smtClean="0"/>
              <a:t>Parent ADHD</a:t>
            </a:r>
          </a:p>
          <a:p>
            <a:pPr lvl="1"/>
            <a:r>
              <a:rPr lang="en-US" sz="2400" dirty="0" smtClean="0"/>
              <a:t>Negative and positive parenting</a:t>
            </a:r>
          </a:p>
          <a:p>
            <a:r>
              <a:rPr lang="en-US" sz="3000" dirty="0" smtClean="0"/>
              <a:t>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697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aughingsquid.com/wp-content/uploads/429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240971"/>
            <a:ext cx="7306582" cy="43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ADHD and Positive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395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000" dirty="0" smtClean="0"/>
              <a:t>Less consistent links between parental ADHD (particularly hyperactivity/impulsivity) and emotional responsiveness or positive parenting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3000" dirty="0" smtClean="0"/>
              <a:t>Some studies find </a:t>
            </a:r>
            <a:r>
              <a:rPr lang="en-US" sz="3200" dirty="0">
                <a:solidFill>
                  <a:srgbClr val="FF66FF"/>
                </a:solidFill>
              </a:rPr>
              <a:t>NO ASSOCIATION</a:t>
            </a:r>
          </a:p>
          <a:p>
            <a:pPr marL="0" indent="0">
              <a:buNone/>
            </a:pPr>
            <a:endParaRPr lang="en-CA" sz="3500" dirty="0"/>
          </a:p>
          <a:p>
            <a:pPr marL="0" indent="0">
              <a:buNone/>
            </a:pPr>
            <a:r>
              <a:rPr lang="en-US" sz="1700" dirty="0" smtClean="0"/>
              <a:t>(e.g., Chronis-</a:t>
            </a:r>
            <a:r>
              <a:rPr lang="en-US" sz="1700" dirty="0" err="1" smtClean="0"/>
              <a:t>Tuscano</a:t>
            </a:r>
            <a:r>
              <a:rPr lang="en-US" sz="1700" dirty="0" smtClean="0"/>
              <a:t> </a:t>
            </a:r>
            <a:r>
              <a:rPr lang="en-US" sz="1700" dirty="0"/>
              <a:t>et al., 2008; </a:t>
            </a:r>
            <a:r>
              <a:rPr lang="en-US" sz="1700" dirty="0" err="1" smtClean="0"/>
              <a:t>Lui</a:t>
            </a:r>
            <a:r>
              <a:rPr lang="en-US" sz="1700" dirty="0" smtClean="0"/>
              <a:t> et al., 2013</a:t>
            </a:r>
            <a:r>
              <a:rPr lang="en-US" sz="1700" dirty="0"/>
              <a:t>; Murray &amp; Johnston, </a:t>
            </a:r>
            <a:r>
              <a:rPr lang="en-US" sz="1700" dirty="0" smtClean="0"/>
              <a:t>2007)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32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and Father ADHD: </a:t>
            </a:r>
            <a:br>
              <a:rPr lang="en-US" dirty="0" smtClean="0"/>
            </a:br>
            <a:r>
              <a:rPr lang="en-US" dirty="0" smtClean="0"/>
              <a:t>Positive  Parenting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775432"/>
              </p:ext>
            </p:extLst>
          </p:nvPr>
        </p:nvGraphicFramePr>
        <p:xfrm>
          <a:off x="1103683" y="1853248"/>
          <a:ext cx="10114045" cy="444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ADHD and Positive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5900"/>
            <a:ext cx="8946541" cy="4762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studies find negative correlations, </a:t>
            </a:r>
            <a:r>
              <a:rPr lang="en-US" sz="2800" dirty="0"/>
              <a:t>but only for </a:t>
            </a:r>
            <a:r>
              <a:rPr lang="en-US" sz="2800" dirty="0" smtClean="0"/>
              <a:t>fathers</a:t>
            </a:r>
          </a:p>
          <a:p>
            <a:endParaRPr lang="en-US" sz="2800" dirty="0"/>
          </a:p>
          <a:p>
            <a:r>
              <a:rPr lang="en-US" sz="2800" dirty="0" smtClean="0"/>
              <a:t>Yet others find </a:t>
            </a:r>
            <a:r>
              <a:rPr lang="en-US" sz="3200" dirty="0" smtClean="0">
                <a:solidFill>
                  <a:srgbClr val="FF66FF"/>
                </a:solidFill>
              </a:rPr>
              <a:t>POSITIVE</a:t>
            </a:r>
            <a:r>
              <a:rPr lang="en-US" sz="3500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correlations, but only for mothers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2331" y="5909845"/>
            <a:ext cx="664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(e.g., Chronis-</a:t>
            </a:r>
            <a:r>
              <a:rPr lang="en-US" sz="1600" dirty="0" err="1" smtClean="0">
                <a:latin typeface="Calibri" panose="020F0502020204030204" pitchFamily="34" charset="0"/>
              </a:rPr>
              <a:t>Tuscano</a:t>
            </a:r>
            <a:r>
              <a:rPr lang="en-US" sz="1600" dirty="0" smtClean="0">
                <a:latin typeface="Calibri" panose="020F0502020204030204" pitchFamily="34" charset="0"/>
              </a:rPr>
              <a:t> et al., 2008; Ellis &amp; </a:t>
            </a:r>
            <a:r>
              <a:rPr lang="en-US" sz="1600" dirty="0" err="1" smtClean="0">
                <a:latin typeface="Calibri" panose="020F0502020204030204" pitchFamily="34" charset="0"/>
              </a:rPr>
              <a:t>Nigg</a:t>
            </a:r>
            <a:r>
              <a:rPr lang="en-US" sz="1600" dirty="0" smtClean="0">
                <a:latin typeface="Calibri" panose="020F0502020204030204" pitchFamily="34" charset="0"/>
              </a:rPr>
              <a:t>, 2009;  </a:t>
            </a:r>
            <a:r>
              <a:rPr lang="en-US" sz="1600" dirty="0" err="1" smtClean="0">
                <a:latin typeface="Calibri" panose="020F0502020204030204" pitchFamily="34" charset="0"/>
              </a:rPr>
              <a:t>Psychogiou</a:t>
            </a:r>
            <a:r>
              <a:rPr lang="en-US" sz="1600" dirty="0" smtClean="0">
                <a:latin typeface="Calibri" panose="020F0502020204030204" pitchFamily="34" charset="0"/>
              </a:rPr>
              <a:t> et al., 2007)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Parental ADHD and Positive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500" dirty="0" smtClean="0"/>
              <a:t>Is the positive association due </a:t>
            </a:r>
          </a:p>
          <a:p>
            <a:pPr marL="0" indent="0">
              <a:buNone/>
            </a:pPr>
            <a:r>
              <a:rPr lang="en-CA" sz="4500" dirty="0" smtClean="0"/>
              <a:t>to a similarity fit?</a:t>
            </a:r>
          </a:p>
          <a:p>
            <a:pPr marL="0" indent="0">
              <a:buNone/>
            </a:pPr>
            <a:endParaRPr lang="en-CA" sz="4500" dirty="0"/>
          </a:p>
          <a:p>
            <a:pPr marL="0" indent="0">
              <a:buNone/>
            </a:pPr>
            <a:r>
              <a:rPr lang="en-CA" sz="1600" dirty="0" smtClean="0"/>
              <a:t>(e.g., </a:t>
            </a:r>
            <a:r>
              <a:rPr lang="en-US" dirty="0" err="1"/>
              <a:t>Psychogiou</a:t>
            </a:r>
            <a:r>
              <a:rPr lang="en-US" dirty="0" smtClean="0"/>
              <a:t>,</a:t>
            </a:r>
            <a:r>
              <a:rPr lang="en-CA" sz="1600" dirty="0" smtClean="0"/>
              <a:t> 2008)</a:t>
            </a:r>
            <a:endParaRPr lang="en-CA" sz="1600" dirty="0"/>
          </a:p>
          <a:p>
            <a:endParaRPr lang="en-US" dirty="0"/>
          </a:p>
        </p:txBody>
      </p:sp>
      <p:pic>
        <p:nvPicPr>
          <p:cNvPr id="5" name="Picture 2" descr="http://www.cutecatcoverage.com/news/wp-content/uploads/2011/05/cats-in-s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3037114"/>
            <a:ext cx="4942114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Parental ADHD and Positive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500" dirty="0" smtClean="0"/>
              <a:t>We tested in same sample</a:t>
            </a:r>
          </a:p>
          <a:p>
            <a:pPr marL="0" indent="0">
              <a:buNone/>
            </a:pPr>
            <a:endParaRPr lang="en-CA" sz="4500" dirty="0" smtClean="0"/>
          </a:p>
          <a:p>
            <a:r>
              <a:rPr lang="en-CA" sz="4500" dirty="0" smtClean="0"/>
              <a:t>Examined interactions of child diagnosis and parent ADHD symptoms (each dimension)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Do Parents with More ADHD have More Empathy for Children with ADHD?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55494"/>
              </p:ext>
            </p:extLst>
          </p:nvPr>
        </p:nvGraphicFramePr>
        <p:xfrm>
          <a:off x="1103312" y="2052638"/>
          <a:ext cx="8947521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68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Do Parents with More ADHD have More Empathy for Children with ADHD?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628963"/>
              </p:ext>
            </p:extLst>
          </p:nvPr>
        </p:nvGraphicFramePr>
        <p:xfrm>
          <a:off x="1103312" y="2052638"/>
          <a:ext cx="8947521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938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Do Parents with More ADHD have More Empathy for Children with ADHD?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84818"/>
              </p:ext>
            </p:extLst>
          </p:nvPr>
        </p:nvGraphicFramePr>
        <p:xfrm>
          <a:off x="1103312" y="2052638"/>
          <a:ext cx="8947521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2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31122" y="835636"/>
            <a:ext cx="6189785" cy="51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213"/>
            <a:ext cx="7442200" cy="7153276"/>
          </a:xfrm>
        </p:spPr>
      </p:pic>
    </p:spTree>
    <p:extLst>
      <p:ext uri="{BB962C8B-B14F-4D97-AF65-F5344CB8AC3E}">
        <p14:creationId xmlns:p14="http://schemas.microsoft.com/office/powerpoint/2010/main" val="39199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Families and 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48" y="1534887"/>
            <a:ext cx="10736338" cy="480039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</a:schemeClr>
                </a:solidFill>
              </a:rPr>
              <a:t>Overview of ADHD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65000"/>
                  </a:schemeClr>
                </a:solidFill>
              </a:rPr>
              <a:t>Lifespan perspective</a:t>
            </a:r>
          </a:p>
          <a:p>
            <a:r>
              <a:rPr lang="en-US" sz="3000" dirty="0" smtClean="0">
                <a:solidFill>
                  <a:schemeClr val="tx1">
                    <a:lumMod val="65000"/>
                  </a:schemeClr>
                </a:solidFill>
              </a:rPr>
              <a:t>Model of parent-child interactions in families with ADHD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Child ADHD effects on parents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Parent effects on child ADHD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Child comorbidities </a:t>
            </a:r>
          </a:p>
          <a:p>
            <a:r>
              <a:rPr lang="en-US" sz="3000" dirty="0" smtClean="0">
                <a:solidFill>
                  <a:schemeClr val="tx1">
                    <a:lumMod val="65000"/>
                  </a:schemeClr>
                </a:solidFill>
              </a:rPr>
              <a:t>Parent ADHD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Positive vs. negative parenting</a:t>
            </a:r>
          </a:p>
          <a:p>
            <a:r>
              <a:rPr lang="en-US" sz="3000" dirty="0" smtClean="0"/>
              <a:t>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2338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25296"/>
            <a:ext cx="8946541" cy="5023104"/>
          </a:xfrm>
        </p:spPr>
        <p:txBody>
          <a:bodyPr>
            <a:noAutofit/>
          </a:bodyPr>
          <a:lstStyle/>
          <a:p>
            <a:pPr lvl="2"/>
            <a:r>
              <a:rPr lang="en-US" sz="3200" dirty="0" smtClean="0"/>
              <a:t>Children with ADHD affect parenting</a:t>
            </a:r>
          </a:p>
          <a:p>
            <a:pPr lvl="2"/>
            <a:r>
              <a:rPr lang="en-US" sz="3200" dirty="0" smtClean="0"/>
              <a:t>Parenting affects child outcomes</a:t>
            </a:r>
          </a:p>
          <a:p>
            <a:pPr lvl="2"/>
            <a:r>
              <a:rPr lang="en-US" sz="3200" dirty="0" smtClean="0"/>
              <a:t>Parental ADHD important</a:t>
            </a:r>
          </a:p>
          <a:p>
            <a:pPr lvl="3"/>
            <a:r>
              <a:rPr lang="en-US" sz="3000" dirty="0" smtClean="0"/>
              <a:t>Difficulties with parenting control</a:t>
            </a:r>
          </a:p>
          <a:p>
            <a:pPr lvl="3"/>
            <a:r>
              <a:rPr lang="en-CA" sz="3000" dirty="0" smtClean="0"/>
              <a:t>Family level effects </a:t>
            </a:r>
            <a:endParaRPr lang="en-US" sz="3000" dirty="0" smtClean="0"/>
          </a:p>
          <a:p>
            <a:pPr lvl="3"/>
            <a:r>
              <a:rPr lang="en-US" sz="3000" dirty="0" smtClean="0"/>
              <a:t>Possible protection against child ADHD effects on positive parenting</a:t>
            </a:r>
          </a:p>
        </p:txBody>
      </p:sp>
    </p:spTree>
    <p:extLst>
      <p:ext uri="{BB962C8B-B14F-4D97-AF65-F5344CB8AC3E}">
        <p14:creationId xmlns:p14="http://schemas.microsoft.com/office/powerpoint/2010/main" val="14954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Child gene X Parent gene X Parenting associations</a:t>
            </a:r>
          </a:p>
          <a:p>
            <a:endParaRPr lang="en-US" sz="3000" dirty="0"/>
          </a:p>
          <a:p>
            <a:r>
              <a:rPr lang="en-US" sz="3000" dirty="0" smtClean="0"/>
              <a:t>Effects of Maternal vs. Parental ADHD</a:t>
            </a:r>
          </a:p>
          <a:p>
            <a:endParaRPr lang="en-US" sz="3000" dirty="0" smtClean="0"/>
          </a:p>
          <a:p>
            <a:r>
              <a:rPr lang="en-US" sz="3000" dirty="0" smtClean="0"/>
              <a:t>Co-parenting</a:t>
            </a:r>
          </a:p>
          <a:p>
            <a:endParaRPr lang="en-US" sz="3000" dirty="0" smtClean="0"/>
          </a:p>
          <a:p>
            <a:r>
              <a:rPr lang="en-US" sz="3000" dirty="0" smtClean="0"/>
              <a:t>Treatment modifications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47800"/>
            <a:ext cx="8824913" cy="539750"/>
          </a:xfrm>
        </p:spPr>
        <p:txBody>
          <a:bodyPr/>
          <a:lstStyle/>
          <a:p>
            <a:r>
              <a:rPr lang="en-US" dirty="0" smtClean="0"/>
              <a:t>		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4" y="3147646"/>
            <a:ext cx="3704491" cy="27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36914"/>
            <a:ext cx="8946541" cy="4811485"/>
          </a:xfrm>
        </p:spPr>
        <p:txBody>
          <a:bodyPr>
            <a:normAutofit fontScale="25000" lnSpcReduction="20000"/>
          </a:bodyPr>
          <a:lstStyle/>
          <a:p>
            <a:endParaRPr lang="en-US" sz="3900" dirty="0" smtClean="0"/>
          </a:p>
          <a:p>
            <a:r>
              <a:rPr lang="en-US" sz="16000" dirty="0" smtClean="0"/>
              <a:t>Significant biological influences (genetics, epigenetic changes, etc.)</a:t>
            </a:r>
          </a:p>
          <a:p>
            <a:endParaRPr lang="en-US" sz="16000" dirty="0" smtClean="0"/>
          </a:p>
          <a:p>
            <a:r>
              <a:rPr lang="en-US" sz="16000" dirty="0" smtClean="0"/>
              <a:t>Heritability index </a:t>
            </a:r>
            <a:r>
              <a:rPr lang="en-US" sz="16000" dirty="0" err="1" smtClean="0"/>
              <a:t>approx</a:t>
            </a:r>
            <a:r>
              <a:rPr lang="en-US" sz="16000" dirty="0" smtClean="0"/>
              <a:t> .80</a:t>
            </a:r>
          </a:p>
          <a:p>
            <a:endParaRPr lang="en-US" sz="14000" dirty="0" smtClean="0"/>
          </a:p>
          <a:p>
            <a:endParaRPr lang="en-US" sz="8000" dirty="0" smtClean="0"/>
          </a:p>
          <a:p>
            <a:pPr marL="0" indent="0">
              <a:buNone/>
            </a:pPr>
            <a:r>
              <a:rPr lang="en-US" sz="6400" dirty="0" smtClean="0"/>
              <a:t>(E.g., </a:t>
            </a:r>
            <a:r>
              <a:rPr lang="en-US" sz="6400" dirty="0" err="1" smtClean="0"/>
              <a:t>Biederman</a:t>
            </a:r>
            <a:r>
              <a:rPr lang="en-US" sz="6400" dirty="0" smtClean="0"/>
              <a:t>, et al., 1995</a:t>
            </a:r>
            <a:r>
              <a:rPr lang="en-US" sz="6400" dirty="0"/>
              <a:t>; </a:t>
            </a:r>
            <a:r>
              <a:rPr lang="en-US" sz="6400" dirty="0" smtClean="0"/>
              <a:t>Chang et al., 2013)</a:t>
            </a:r>
            <a:endParaRPr lang="en-US" sz="6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61665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760640" cy="52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 X Environment Interactions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6192"/>
            <a:ext cx="8946541" cy="471220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Child “ADHD Genes” interact with parenting environment to predict outcomes</a:t>
            </a:r>
          </a:p>
          <a:p>
            <a:pPr marL="457200" lvl="1" indent="0">
              <a:buNone/>
            </a:pPr>
            <a:endParaRPr lang="en-CA" sz="2400" dirty="0" smtClean="0"/>
          </a:p>
          <a:p>
            <a:pPr lvl="1"/>
            <a:r>
              <a:rPr lang="en-CA" sz="2400" dirty="0" smtClean="0"/>
              <a:t>For example:</a:t>
            </a:r>
          </a:p>
          <a:p>
            <a:pPr lvl="2"/>
            <a:r>
              <a:rPr lang="en-CA" sz="2400" dirty="0" smtClean="0"/>
              <a:t>Polymorphism of </a:t>
            </a:r>
            <a:r>
              <a:rPr lang="en-CA" sz="2400" i="1" dirty="0" smtClean="0"/>
              <a:t>DRD4</a:t>
            </a:r>
            <a:r>
              <a:rPr lang="en-CA" sz="2400" dirty="0" smtClean="0"/>
              <a:t> </a:t>
            </a:r>
            <a:r>
              <a:rPr lang="en-CA" sz="2400" dirty="0"/>
              <a:t>promoter </a:t>
            </a:r>
            <a:r>
              <a:rPr lang="en-CA" sz="2400" dirty="0" smtClean="0"/>
              <a:t>X inconsistent </a:t>
            </a:r>
            <a:r>
              <a:rPr lang="en-CA" sz="2400" dirty="0"/>
              <a:t>parenting and marital </a:t>
            </a:r>
            <a:r>
              <a:rPr lang="en-CA" sz="2400" dirty="0" smtClean="0"/>
              <a:t>conflict		</a:t>
            </a:r>
          </a:p>
          <a:p>
            <a:pPr lvl="2"/>
            <a:r>
              <a:rPr lang="en-CA" sz="2400" dirty="0" smtClean="0"/>
              <a:t>Polymorphism </a:t>
            </a:r>
            <a:r>
              <a:rPr lang="en-CA" sz="2400" dirty="0"/>
              <a:t>of the monoamine oxidase A gene (</a:t>
            </a:r>
            <a:r>
              <a:rPr lang="en-CA" sz="2400" dirty="0" smtClean="0"/>
              <a:t>MAO-A X </a:t>
            </a:r>
            <a:r>
              <a:rPr lang="en-CA" sz="2400" dirty="0"/>
              <a:t>negative </a:t>
            </a:r>
            <a:r>
              <a:rPr lang="en-CA" sz="2400" dirty="0" smtClean="0"/>
              <a:t>parenting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sz="1600" dirty="0" smtClean="0"/>
              <a:t>(Li &amp; Lee, 2012; Martel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57828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533400" y="-309245"/>
            <a:ext cx="1582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147954"/>
            <a:ext cx="11339615" cy="6392369"/>
            <a:chOff x="0" y="0"/>
            <a:chExt cx="9286548" cy="7239491"/>
          </a:xfrm>
        </p:grpSpPr>
        <p:sp>
          <p:nvSpPr>
            <p:cNvPr id="6" name="Shape 9"/>
            <p:cNvSpPr/>
            <p:nvPr/>
          </p:nvSpPr>
          <p:spPr>
            <a:xfrm>
              <a:off x="5377180" y="1828800"/>
              <a:ext cx="335280" cy="3200400"/>
            </a:xfrm>
            <a:custGeom>
              <a:avLst/>
              <a:gdLst/>
              <a:ahLst/>
              <a:cxnLst/>
              <a:rect l="0" t="0" r="0" b="0"/>
              <a:pathLst>
                <a:path w="335280" h="3200400">
                  <a:moveTo>
                    <a:pt x="0" y="0"/>
                  </a:moveTo>
                  <a:cubicBezTo>
                    <a:pt x="185166" y="0"/>
                    <a:pt x="335280" y="119380"/>
                    <a:pt x="335280" y="266700"/>
                  </a:cubicBezTo>
                  <a:lnTo>
                    <a:pt x="335280" y="2933700"/>
                  </a:lnTo>
                  <a:cubicBezTo>
                    <a:pt x="335280" y="3081020"/>
                    <a:pt x="185166" y="3200400"/>
                    <a:pt x="0" y="3200400"/>
                  </a:cubicBezTo>
                </a:path>
              </a:pathLst>
            </a:custGeom>
            <a:ln w="38100" cap="flat">
              <a:custDash>
                <a:ds d="1200000" sp="900000"/>
              </a:custDash>
              <a:round/>
            </a:ln>
          </p:spPr>
          <p:style>
            <a:lnRef idx="1">
              <a:srgbClr val="8080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1"/>
            <p:cNvSpPr/>
            <p:nvPr/>
          </p:nvSpPr>
          <p:spPr>
            <a:xfrm>
              <a:off x="0" y="1826260"/>
              <a:ext cx="335280" cy="3200400"/>
            </a:xfrm>
            <a:custGeom>
              <a:avLst/>
              <a:gdLst/>
              <a:ahLst/>
              <a:cxnLst/>
              <a:rect l="0" t="0" r="0" b="0"/>
              <a:pathLst>
                <a:path w="335280" h="3200400">
                  <a:moveTo>
                    <a:pt x="335280" y="0"/>
                  </a:moveTo>
                  <a:cubicBezTo>
                    <a:pt x="150114" y="0"/>
                    <a:pt x="0" y="119380"/>
                    <a:pt x="0" y="266700"/>
                  </a:cubicBezTo>
                  <a:lnTo>
                    <a:pt x="0" y="2933700"/>
                  </a:lnTo>
                  <a:cubicBezTo>
                    <a:pt x="0" y="3081020"/>
                    <a:pt x="150114" y="3200400"/>
                    <a:pt x="335280" y="3200400"/>
                  </a:cubicBezTo>
                </a:path>
              </a:pathLst>
            </a:custGeom>
            <a:ln w="38100" cap="flat">
              <a:custDash>
                <a:ds d="1200000" sp="900000"/>
              </a:custDash>
              <a:round/>
            </a:ln>
          </p:spPr>
          <p:style>
            <a:lnRef idx="1">
              <a:srgbClr val="8080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2"/>
            <p:cNvSpPr/>
            <p:nvPr/>
          </p:nvSpPr>
          <p:spPr>
            <a:xfrm>
              <a:off x="2651760" y="1816100"/>
              <a:ext cx="508000" cy="0"/>
            </a:xfrm>
            <a:custGeom>
              <a:avLst/>
              <a:gdLst/>
              <a:ahLst/>
              <a:cxnLst/>
              <a:rect l="0" t="0" r="0" b="0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38100" cap="flat">
              <a:custDash>
                <a:ds d="1200000" sp="900000"/>
              </a:custDash>
              <a:round/>
            </a:ln>
          </p:spPr>
          <p:style>
            <a:lnRef idx="1">
              <a:srgbClr val="8080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3"/>
            <p:cNvSpPr/>
            <p:nvPr/>
          </p:nvSpPr>
          <p:spPr>
            <a:xfrm>
              <a:off x="2654300" y="5029200"/>
              <a:ext cx="508000" cy="0"/>
            </a:xfrm>
            <a:custGeom>
              <a:avLst/>
              <a:gdLst/>
              <a:ahLst/>
              <a:cxnLst/>
              <a:rect l="0" t="0" r="0" b="0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38100" cap="flat">
              <a:custDash>
                <a:ds d="1200000" sp="900000"/>
              </a:custDash>
              <a:round/>
            </a:ln>
          </p:spPr>
          <p:style>
            <a:lnRef idx="1">
              <a:srgbClr val="80808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6"/>
            <p:cNvSpPr/>
            <p:nvPr/>
          </p:nvSpPr>
          <p:spPr>
            <a:xfrm>
              <a:off x="538480" y="4559300"/>
              <a:ext cx="2032000" cy="772160"/>
            </a:xfrm>
            <a:custGeom>
              <a:avLst/>
              <a:gdLst/>
              <a:ahLst/>
              <a:cxnLst/>
              <a:rect l="0" t="0" r="0" b="0"/>
              <a:pathLst>
                <a:path w="2032000" h="772160">
                  <a:moveTo>
                    <a:pt x="128702" y="0"/>
                  </a:moveTo>
                  <a:cubicBezTo>
                    <a:pt x="57633" y="0"/>
                    <a:pt x="0" y="57658"/>
                    <a:pt x="0" y="128651"/>
                  </a:cubicBezTo>
                  <a:lnTo>
                    <a:pt x="0" y="643509"/>
                  </a:lnTo>
                  <a:cubicBezTo>
                    <a:pt x="0" y="714502"/>
                    <a:pt x="57633" y="772160"/>
                    <a:pt x="128702" y="772160"/>
                  </a:cubicBezTo>
                  <a:lnTo>
                    <a:pt x="1903349" y="772160"/>
                  </a:lnTo>
                  <a:cubicBezTo>
                    <a:pt x="1974342" y="772160"/>
                    <a:pt x="2032000" y="714502"/>
                    <a:pt x="2032000" y="643509"/>
                  </a:cubicBezTo>
                  <a:lnTo>
                    <a:pt x="2032000" y="128651"/>
                  </a:lnTo>
                  <a:cubicBezTo>
                    <a:pt x="2032000" y="57658"/>
                    <a:pt x="1974342" y="0"/>
                    <a:pt x="1903349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053" y="4708779"/>
              <a:ext cx="1225431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Marital/Co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1498" y="4708779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35506" y="4708779"/>
              <a:ext cx="115298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parenting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8954" y="5013579"/>
              <a:ext cx="1395218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Relationship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7466" y="501357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Shape 24"/>
            <p:cNvSpPr/>
            <p:nvPr/>
          </p:nvSpPr>
          <p:spPr>
            <a:xfrm>
              <a:off x="3243580" y="4561840"/>
              <a:ext cx="2032000" cy="772160"/>
            </a:xfrm>
            <a:custGeom>
              <a:avLst/>
              <a:gdLst/>
              <a:ahLst/>
              <a:cxnLst/>
              <a:rect l="0" t="0" r="0" b="0"/>
              <a:pathLst>
                <a:path w="2032000" h="772160">
                  <a:moveTo>
                    <a:pt x="128651" y="0"/>
                  </a:moveTo>
                  <a:cubicBezTo>
                    <a:pt x="57658" y="0"/>
                    <a:pt x="0" y="57658"/>
                    <a:pt x="0" y="128651"/>
                  </a:cubicBezTo>
                  <a:lnTo>
                    <a:pt x="0" y="643509"/>
                  </a:lnTo>
                  <a:cubicBezTo>
                    <a:pt x="0" y="714502"/>
                    <a:pt x="57658" y="772160"/>
                    <a:pt x="128651" y="772160"/>
                  </a:cubicBezTo>
                  <a:lnTo>
                    <a:pt x="1903349" y="772160"/>
                  </a:lnTo>
                  <a:cubicBezTo>
                    <a:pt x="1974342" y="772160"/>
                    <a:pt x="2032000" y="714502"/>
                    <a:pt x="2032000" y="643509"/>
                  </a:cubicBezTo>
                  <a:lnTo>
                    <a:pt x="2032000" y="128651"/>
                  </a:lnTo>
                  <a:cubicBezTo>
                    <a:pt x="2032000" y="57658"/>
                    <a:pt x="1974342" y="0"/>
                    <a:pt x="1903349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1159" y="4711827"/>
              <a:ext cx="2201357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Sibling Relationship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477" y="4711827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29"/>
            <p:cNvSpPr/>
            <p:nvPr/>
          </p:nvSpPr>
          <p:spPr>
            <a:xfrm>
              <a:off x="541020" y="1259840"/>
              <a:ext cx="2032000" cy="1107440"/>
            </a:xfrm>
            <a:custGeom>
              <a:avLst/>
              <a:gdLst/>
              <a:ahLst/>
              <a:cxnLst/>
              <a:rect l="0" t="0" r="0" b="0"/>
              <a:pathLst>
                <a:path w="2032000" h="1107440">
                  <a:moveTo>
                    <a:pt x="184531" y="0"/>
                  </a:moveTo>
                  <a:cubicBezTo>
                    <a:pt x="82652" y="0"/>
                    <a:pt x="0" y="82677"/>
                    <a:pt x="0" y="184531"/>
                  </a:cubicBezTo>
                  <a:lnTo>
                    <a:pt x="0" y="922909"/>
                  </a:lnTo>
                  <a:cubicBezTo>
                    <a:pt x="0" y="1024763"/>
                    <a:pt x="82652" y="1107440"/>
                    <a:pt x="184531" y="1107440"/>
                  </a:cubicBezTo>
                  <a:lnTo>
                    <a:pt x="1847469" y="1107440"/>
                  </a:lnTo>
                  <a:cubicBezTo>
                    <a:pt x="1949323" y="1107440"/>
                    <a:pt x="2032000" y="1024763"/>
                    <a:pt x="2032000" y="922909"/>
                  </a:cubicBezTo>
                  <a:lnTo>
                    <a:pt x="2032000" y="184531"/>
                  </a:lnTo>
                  <a:cubicBezTo>
                    <a:pt x="2032000" y="82677"/>
                    <a:pt x="1949323" y="0"/>
                    <a:pt x="1847469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1329" y="1391543"/>
              <a:ext cx="2157162" cy="2354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Parent </a:t>
              </a:r>
              <a:r>
                <a:rPr lang="en-US" sz="2000" dirty="0" smtClean="0">
                  <a:solidFill>
                    <a:srgbClr val="FF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Characteristics</a:t>
              </a:r>
              <a:endParaRPr lang="en-US" sz="2000" dirty="0">
                <a:solidFill>
                  <a:srgbClr val="FF66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5490" y="1729319"/>
              <a:ext cx="1818147" cy="2849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(e.g., </a:t>
              </a:r>
              <a:r>
                <a:rPr lang="en-US" sz="165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ADHD symptoms)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5342" y="2033905"/>
              <a:ext cx="1254242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27174" y="2033905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Shape 497"/>
            <p:cNvSpPr/>
            <p:nvPr/>
          </p:nvSpPr>
          <p:spPr>
            <a:xfrm>
              <a:off x="5590540" y="2875280"/>
              <a:ext cx="243840" cy="294640"/>
            </a:xfrm>
            <a:custGeom>
              <a:avLst/>
              <a:gdLst/>
              <a:ahLst/>
              <a:cxnLst/>
              <a:rect l="0" t="0" r="0" b="0"/>
              <a:pathLst>
                <a:path w="243840" h="294640">
                  <a:moveTo>
                    <a:pt x="0" y="0"/>
                  </a:moveTo>
                  <a:lnTo>
                    <a:pt x="243840" y="0"/>
                  </a:lnTo>
                  <a:lnTo>
                    <a:pt x="243840" y="294640"/>
                  </a:lnTo>
                  <a:lnTo>
                    <a:pt x="0" y="294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5"/>
            <p:cNvSpPr/>
            <p:nvPr/>
          </p:nvSpPr>
          <p:spPr>
            <a:xfrm>
              <a:off x="5590540" y="2875280"/>
              <a:ext cx="243840" cy="294640"/>
            </a:xfrm>
            <a:custGeom>
              <a:avLst/>
              <a:gdLst/>
              <a:ahLst/>
              <a:cxnLst/>
              <a:rect l="0" t="0" r="0" b="0"/>
              <a:pathLst>
                <a:path w="243840" h="294640">
                  <a:moveTo>
                    <a:pt x="0" y="0"/>
                  </a:moveTo>
                  <a:lnTo>
                    <a:pt x="243840" y="0"/>
                  </a:lnTo>
                  <a:lnTo>
                    <a:pt x="243840" y="294640"/>
                  </a:lnTo>
                  <a:lnTo>
                    <a:pt x="0" y="29464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36"/>
            <p:cNvSpPr/>
            <p:nvPr/>
          </p:nvSpPr>
          <p:spPr>
            <a:xfrm>
              <a:off x="4053586" y="1724025"/>
              <a:ext cx="3983101" cy="1794510"/>
            </a:xfrm>
            <a:custGeom>
              <a:avLst/>
              <a:gdLst/>
              <a:ahLst/>
              <a:cxnLst/>
              <a:rect l="0" t="0" r="0" b="0"/>
              <a:pathLst>
                <a:path w="3983101" h="1794510">
                  <a:moveTo>
                    <a:pt x="3887089" y="0"/>
                  </a:moveTo>
                  <a:lnTo>
                    <a:pt x="3983101" y="46355"/>
                  </a:lnTo>
                  <a:lnTo>
                    <a:pt x="3888486" y="95250"/>
                  </a:lnTo>
                  <a:lnTo>
                    <a:pt x="3888026" y="63844"/>
                  </a:lnTo>
                  <a:lnTo>
                    <a:pt x="3797554" y="67183"/>
                  </a:lnTo>
                  <a:lnTo>
                    <a:pt x="3705226" y="73152"/>
                  </a:lnTo>
                  <a:lnTo>
                    <a:pt x="3613404" y="81534"/>
                  </a:lnTo>
                  <a:lnTo>
                    <a:pt x="3522345" y="92202"/>
                  </a:lnTo>
                  <a:lnTo>
                    <a:pt x="3432176" y="104902"/>
                  </a:lnTo>
                  <a:lnTo>
                    <a:pt x="3343021" y="119634"/>
                  </a:lnTo>
                  <a:lnTo>
                    <a:pt x="3255137" y="136398"/>
                  </a:lnTo>
                  <a:lnTo>
                    <a:pt x="3168777" y="154940"/>
                  </a:lnTo>
                  <a:lnTo>
                    <a:pt x="3084068" y="175387"/>
                  </a:lnTo>
                  <a:lnTo>
                    <a:pt x="3001137" y="197485"/>
                  </a:lnTo>
                  <a:lnTo>
                    <a:pt x="2920238" y="221234"/>
                  </a:lnTo>
                  <a:lnTo>
                    <a:pt x="2841498" y="246634"/>
                  </a:lnTo>
                  <a:lnTo>
                    <a:pt x="2765298" y="273558"/>
                  </a:lnTo>
                  <a:lnTo>
                    <a:pt x="2691511" y="301879"/>
                  </a:lnTo>
                  <a:lnTo>
                    <a:pt x="2620518" y="331470"/>
                  </a:lnTo>
                  <a:lnTo>
                    <a:pt x="2552446" y="362331"/>
                  </a:lnTo>
                  <a:lnTo>
                    <a:pt x="2487549" y="394335"/>
                  </a:lnTo>
                  <a:lnTo>
                    <a:pt x="2425954" y="427482"/>
                  </a:lnTo>
                  <a:lnTo>
                    <a:pt x="2367788" y="461518"/>
                  </a:lnTo>
                  <a:lnTo>
                    <a:pt x="2313305" y="496443"/>
                  </a:lnTo>
                  <a:lnTo>
                    <a:pt x="2262759" y="532257"/>
                  </a:lnTo>
                  <a:lnTo>
                    <a:pt x="2216277" y="568579"/>
                  </a:lnTo>
                  <a:lnTo>
                    <a:pt x="2173986" y="605663"/>
                  </a:lnTo>
                  <a:lnTo>
                    <a:pt x="2136140" y="643255"/>
                  </a:lnTo>
                  <a:lnTo>
                    <a:pt x="2102866" y="681228"/>
                  </a:lnTo>
                  <a:lnTo>
                    <a:pt x="2074291" y="719455"/>
                  </a:lnTo>
                  <a:lnTo>
                    <a:pt x="2050669" y="757809"/>
                  </a:lnTo>
                  <a:lnTo>
                    <a:pt x="2032127" y="796163"/>
                  </a:lnTo>
                  <a:lnTo>
                    <a:pt x="2018665" y="834644"/>
                  </a:lnTo>
                  <a:lnTo>
                    <a:pt x="2010410" y="872998"/>
                  </a:lnTo>
                  <a:lnTo>
                    <a:pt x="2007489" y="913638"/>
                  </a:lnTo>
                  <a:lnTo>
                    <a:pt x="2004314" y="956310"/>
                  </a:lnTo>
                  <a:lnTo>
                    <a:pt x="1995170" y="998728"/>
                  </a:lnTo>
                  <a:lnTo>
                    <a:pt x="1980565" y="1040765"/>
                  </a:lnTo>
                  <a:lnTo>
                    <a:pt x="1960372" y="1082294"/>
                  </a:lnTo>
                  <a:lnTo>
                    <a:pt x="1935226" y="1123315"/>
                  </a:lnTo>
                  <a:lnTo>
                    <a:pt x="1905127" y="1163701"/>
                  </a:lnTo>
                  <a:lnTo>
                    <a:pt x="1870329" y="1203452"/>
                  </a:lnTo>
                  <a:lnTo>
                    <a:pt x="1830959" y="1242441"/>
                  </a:lnTo>
                  <a:lnTo>
                    <a:pt x="1787398" y="1280668"/>
                  </a:lnTo>
                  <a:lnTo>
                    <a:pt x="1739519" y="1318260"/>
                  </a:lnTo>
                  <a:lnTo>
                    <a:pt x="1687703" y="1354836"/>
                  </a:lnTo>
                  <a:lnTo>
                    <a:pt x="1632077" y="1390650"/>
                  </a:lnTo>
                  <a:lnTo>
                    <a:pt x="1572895" y="1425321"/>
                  </a:lnTo>
                  <a:lnTo>
                    <a:pt x="1510284" y="1458849"/>
                  </a:lnTo>
                  <a:lnTo>
                    <a:pt x="1444371" y="1491361"/>
                  </a:lnTo>
                  <a:lnTo>
                    <a:pt x="1375537" y="1522603"/>
                  </a:lnTo>
                  <a:lnTo>
                    <a:pt x="1303655" y="1552575"/>
                  </a:lnTo>
                  <a:lnTo>
                    <a:pt x="1228979" y="1581277"/>
                  </a:lnTo>
                  <a:lnTo>
                    <a:pt x="1151890" y="1608455"/>
                  </a:lnTo>
                  <a:lnTo>
                    <a:pt x="1072388" y="1634109"/>
                  </a:lnTo>
                  <a:lnTo>
                    <a:pt x="990727" y="1658112"/>
                  </a:lnTo>
                  <a:lnTo>
                    <a:pt x="907034" y="1680464"/>
                  </a:lnTo>
                  <a:lnTo>
                    <a:pt x="821563" y="1701038"/>
                  </a:lnTo>
                  <a:lnTo>
                    <a:pt x="734441" y="1719834"/>
                  </a:lnTo>
                  <a:lnTo>
                    <a:pt x="645922" y="1736725"/>
                  </a:lnTo>
                  <a:lnTo>
                    <a:pt x="556006" y="1751584"/>
                  </a:lnTo>
                  <a:lnTo>
                    <a:pt x="465074" y="1764284"/>
                  </a:lnTo>
                  <a:lnTo>
                    <a:pt x="373126" y="1775079"/>
                  </a:lnTo>
                  <a:lnTo>
                    <a:pt x="280543" y="1783461"/>
                  </a:lnTo>
                  <a:lnTo>
                    <a:pt x="187452" y="1789557"/>
                  </a:lnTo>
                  <a:lnTo>
                    <a:pt x="93853" y="1793367"/>
                  </a:lnTo>
                  <a:lnTo>
                    <a:pt x="508" y="1794510"/>
                  </a:lnTo>
                  <a:lnTo>
                    <a:pt x="0" y="1762760"/>
                  </a:lnTo>
                  <a:lnTo>
                    <a:pt x="93345" y="1761617"/>
                  </a:lnTo>
                  <a:lnTo>
                    <a:pt x="186182" y="1757807"/>
                  </a:lnTo>
                  <a:lnTo>
                    <a:pt x="278511" y="1751838"/>
                  </a:lnTo>
                  <a:lnTo>
                    <a:pt x="370332" y="1743456"/>
                  </a:lnTo>
                  <a:lnTo>
                    <a:pt x="461391" y="1732788"/>
                  </a:lnTo>
                  <a:lnTo>
                    <a:pt x="551561" y="1720088"/>
                  </a:lnTo>
                  <a:lnTo>
                    <a:pt x="640715" y="1705356"/>
                  </a:lnTo>
                  <a:lnTo>
                    <a:pt x="728472" y="1688592"/>
                  </a:lnTo>
                  <a:lnTo>
                    <a:pt x="814959" y="1670050"/>
                  </a:lnTo>
                  <a:lnTo>
                    <a:pt x="899668" y="1649603"/>
                  </a:lnTo>
                  <a:lnTo>
                    <a:pt x="982599" y="1627378"/>
                  </a:lnTo>
                  <a:lnTo>
                    <a:pt x="1063498" y="1603629"/>
                  </a:lnTo>
                  <a:lnTo>
                    <a:pt x="1142238" y="1578229"/>
                  </a:lnTo>
                  <a:lnTo>
                    <a:pt x="1218438" y="1551305"/>
                  </a:lnTo>
                  <a:lnTo>
                    <a:pt x="1292225" y="1522984"/>
                  </a:lnTo>
                  <a:lnTo>
                    <a:pt x="1363218" y="1493266"/>
                  </a:lnTo>
                  <a:lnTo>
                    <a:pt x="1431290" y="1462405"/>
                  </a:lnTo>
                  <a:lnTo>
                    <a:pt x="1496314" y="1430401"/>
                  </a:lnTo>
                  <a:lnTo>
                    <a:pt x="1557909" y="1397254"/>
                  </a:lnTo>
                  <a:lnTo>
                    <a:pt x="1616075" y="1363218"/>
                  </a:lnTo>
                  <a:lnTo>
                    <a:pt x="1670558" y="1328166"/>
                  </a:lnTo>
                  <a:lnTo>
                    <a:pt x="1721231" y="1292352"/>
                  </a:lnTo>
                  <a:lnTo>
                    <a:pt x="1767713" y="1255776"/>
                  </a:lnTo>
                  <a:lnTo>
                    <a:pt x="1810004" y="1218565"/>
                  </a:lnTo>
                  <a:lnTo>
                    <a:pt x="1847977" y="1180846"/>
                  </a:lnTo>
                  <a:lnTo>
                    <a:pt x="1881251" y="1142746"/>
                  </a:lnTo>
                  <a:lnTo>
                    <a:pt x="1909826" y="1104392"/>
                  </a:lnTo>
                  <a:lnTo>
                    <a:pt x="1933321" y="1065784"/>
                  </a:lnTo>
                  <a:lnTo>
                    <a:pt x="1951863" y="1027049"/>
                  </a:lnTo>
                  <a:lnTo>
                    <a:pt x="1965198" y="988314"/>
                  </a:lnTo>
                  <a:lnTo>
                    <a:pt x="1973326" y="949706"/>
                  </a:lnTo>
                  <a:lnTo>
                    <a:pt x="1975866" y="911352"/>
                  </a:lnTo>
                  <a:lnTo>
                    <a:pt x="1978660" y="870839"/>
                  </a:lnTo>
                  <a:lnTo>
                    <a:pt x="1987550" y="828167"/>
                  </a:lnTo>
                  <a:lnTo>
                    <a:pt x="2002028" y="785876"/>
                  </a:lnTo>
                  <a:lnTo>
                    <a:pt x="2022094" y="743966"/>
                  </a:lnTo>
                  <a:lnTo>
                    <a:pt x="2047240" y="702818"/>
                  </a:lnTo>
                  <a:lnTo>
                    <a:pt x="2077466" y="662305"/>
                  </a:lnTo>
                  <a:lnTo>
                    <a:pt x="2112137" y="622427"/>
                  </a:lnTo>
                  <a:lnTo>
                    <a:pt x="2151634" y="583184"/>
                  </a:lnTo>
                  <a:lnTo>
                    <a:pt x="2195322" y="544830"/>
                  </a:lnTo>
                  <a:lnTo>
                    <a:pt x="2243074" y="507238"/>
                  </a:lnTo>
                  <a:lnTo>
                    <a:pt x="2295017" y="470535"/>
                  </a:lnTo>
                  <a:lnTo>
                    <a:pt x="2350643" y="434721"/>
                  </a:lnTo>
                  <a:lnTo>
                    <a:pt x="2409826" y="400050"/>
                  </a:lnTo>
                  <a:lnTo>
                    <a:pt x="2472436" y="366395"/>
                  </a:lnTo>
                  <a:lnTo>
                    <a:pt x="2538349" y="333883"/>
                  </a:lnTo>
                  <a:lnTo>
                    <a:pt x="2607310" y="302641"/>
                  </a:lnTo>
                  <a:lnTo>
                    <a:pt x="2679192" y="272542"/>
                  </a:lnTo>
                  <a:lnTo>
                    <a:pt x="2753868" y="243967"/>
                  </a:lnTo>
                  <a:lnTo>
                    <a:pt x="2830957" y="216789"/>
                  </a:lnTo>
                  <a:lnTo>
                    <a:pt x="2910459" y="191135"/>
                  </a:lnTo>
                  <a:lnTo>
                    <a:pt x="2992120" y="167005"/>
                  </a:lnTo>
                  <a:lnTo>
                    <a:pt x="3075940" y="144653"/>
                  </a:lnTo>
                  <a:lnTo>
                    <a:pt x="3161284" y="124079"/>
                  </a:lnTo>
                  <a:lnTo>
                    <a:pt x="3248533" y="105283"/>
                  </a:lnTo>
                  <a:lnTo>
                    <a:pt x="3337052" y="88392"/>
                  </a:lnTo>
                  <a:lnTo>
                    <a:pt x="3426968" y="73533"/>
                  </a:lnTo>
                  <a:lnTo>
                    <a:pt x="3517901" y="60706"/>
                  </a:lnTo>
                  <a:lnTo>
                    <a:pt x="3609721" y="50038"/>
                  </a:lnTo>
                  <a:lnTo>
                    <a:pt x="3702304" y="41656"/>
                  </a:lnTo>
                  <a:lnTo>
                    <a:pt x="3795522" y="35433"/>
                  </a:lnTo>
                  <a:lnTo>
                    <a:pt x="3887561" y="32173"/>
                  </a:lnTo>
                  <a:lnTo>
                    <a:pt x="3887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37"/>
            <p:cNvSpPr/>
            <p:nvPr/>
          </p:nvSpPr>
          <p:spPr>
            <a:xfrm>
              <a:off x="3246120" y="1262380"/>
              <a:ext cx="2032000" cy="1107440"/>
            </a:xfrm>
            <a:custGeom>
              <a:avLst/>
              <a:gdLst/>
              <a:ahLst/>
              <a:cxnLst/>
              <a:rect l="0" t="0" r="0" b="0"/>
              <a:pathLst>
                <a:path w="2032000" h="1107440">
                  <a:moveTo>
                    <a:pt x="184531" y="0"/>
                  </a:moveTo>
                  <a:lnTo>
                    <a:pt x="1847469" y="0"/>
                  </a:lnTo>
                  <a:cubicBezTo>
                    <a:pt x="1949323" y="0"/>
                    <a:pt x="2032000" y="82677"/>
                    <a:pt x="2032000" y="184531"/>
                  </a:cubicBezTo>
                  <a:lnTo>
                    <a:pt x="2032000" y="922909"/>
                  </a:lnTo>
                  <a:cubicBezTo>
                    <a:pt x="2032000" y="1024763"/>
                    <a:pt x="1949323" y="1107440"/>
                    <a:pt x="1847469" y="1107440"/>
                  </a:cubicBezTo>
                  <a:lnTo>
                    <a:pt x="184531" y="1107440"/>
                  </a:lnTo>
                  <a:cubicBezTo>
                    <a:pt x="82677" y="1107440"/>
                    <a:pt x="0" y="1024763"/>
                    <a:pt x="0" y="922909"/>
                  </a:cubicBezTo>
                  <a:lnTo>
                    <a:pt x="0" y="184531"/>
                  </a:lnTo>
                  <a:cubicBezTo>
                    <a:pt x="0" y="82677"/>
                    <a:pt x="82677" y="0"/>
                    <a:pt x="1845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9"/>
            <p:cNvSpPr/>
            <p:nvPr/>
          </p:nvSpPr>
          <p:spPr>
            <a:xfrm>
              <a:off x="3246120" y="1262380"/>
              <a:ext cx="2032000" cy="1107440"/>
            </a:xfrm>
            <a:custGeom>
              <a:avLst/>
              <a:gdLst/>
              <a:ahLst/>
              <a:cxnLst/>
              <a:rect l="0" t="0" r="0" b="0"/>
              <a:pathLst>
                <a:path w="2032000" h="1107440">
                  <a:moveTo>
                    <a:pt x="184531" y="0"/>
                  </a:moveTo>
                  <a:cubicBezTo>
                    <a:pt x="82677" y="0"/>
                    <a:pt x="0" y="82677"/>
                    <a:pt x="0" y="184531"/>
                  </a:cubicBezTo>
                  <a:lnTo>
                    <a:pt x="0" y="922909"/>
                  </a:lnTo>
                  <a:cubicBezTo>
                    <a:pt x="0" y="1024763"/>
                    <a:pt x="82677" y="1107440"/>
                    <a:pt x="184531" y="1107440"/>
                  </a:cubicBezTo>
                  <a:lnTo>
                    <a:pt x="1847469" y="1107440"/>
                  </a:lnTo>
                  <a:cubicBezTo>
                    <a:pt x="1949323" y="1107440"/>
                    <a:pt x="2032000" y="1024763"/>
                    <a:pt x="2032000" y="922909"/>
                  </a:cubicBezTo>
                  <a:lnTo>
                    <a:pt x="2032000" y="184531"/>
                  </a:lnTo>
                  <a:cubicBezTo>
                    <a:pt x="2032000" y="82677"/>
                    <a:pt x="1949323" y="0"/>
                    <a:pt x="1847469" y="0"/>
                  </a:cubicBezTo>
                  <a:close/>
                </a:path>
              </a:pathLst>
            </a:custGeom>
            <a:ln w="6350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03727" y="1426972"/>
              <a:ext cx="2345689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FF66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Characteristics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5063" y="1731772"/>
              <a:ext cx="8475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88788" y="1731772"/>
              <a:ext cx="205786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e.g., ADHD, </a:t>
              </a:r>
              <a:r>
                <a:rPr lang="en-US" sz="165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disrup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5422" y="1731772"/>
              <a:ext cx="85593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21659" y="2035429"/>
              <a:ext cx="1705981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tive behaviour)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03597" y="2035429"/>
              <a:ext cx="63215" cy="284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46"/>
            <p:cNvSpPr/>
            <p:nvPr/>
          </p:nvSpPr>
          <p:spPr>
            <a:xfrm>
              <a:off x="2032000" y="2872740"/>
              <a:ext cx="1727200" cy="1127760"/>
            </a:xfrm>
            <a:custGeom>
              <a:avLst/>
              <a:gdLst/>
              <a:ahLst/>
              <a:cxnLst/>
              <a:rect l="0" t="0" r="0" b="0"/>
              <a:pathLst>
                <a:path w="1727200" h="1127760">
                  <a:moveTo>
                    <a:pt x="863600" y="0"/>
                  </a:moveTo>
                  <a:cubicBezTo>
                    <a:pt x="386588" y="0"/>
                    <a:pt x="0" y="252476"/>
                    <a:pt x="0" y="563880"/>
                  </a:cubicBezTo>
                  <a:cubicBezTo>
                    <a:pt x="0" y="875284"/>
                    <a:pt x="386588" y="1127760"/>
                    <a:pt x="863600" y="1127760"/>
                  </a:cubicBezTo>
                  <a:cubicBezTo>
                    <a:pt x="1340612" y="1127760"/>
                    <a:pt x="1727200" y="875284"/>
                    <a:pt x="1727200" y="563880"/>
                  </a:cubicBezTo>
                  <a:cubicBezTo>
                    <a:pt x="1727200" y="252476"/>
                    <a:pt x="1340612" y="0"/>
                    <a:pt x="863600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45690" y="3145664"/>
              <a:ext cx="777267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Parent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29763" y="3145664"/>
              <a:ext cx="8931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96819" y="3145664"/>
              <a:ext cx="663435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45690" y="3464433"/>
              <a:ext cx="1459966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Relationship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44875" y="3464433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Shape 54"/>
            <p:cNvSpPr/>
            <p:nvPr/>
          </p:nvSpPr>
          <p:spPr>
            <a:xfrm>
              <a:off x="1435100" y="0"/>
              <a:ext cx="2926080" cy="1188720"/>
            </a:xfrm>
            <a:custGeom>
              <a:avLst/>
              <a:gdLst/>
              <a:ahLst/>
              <a:cxnLst/>
              <a:rect l="0" t="0" r="0" b="0"/>
              <a:pathLst>
                <a:path w="2926080" h="1188720">
                  <a:moveTo>
                    <a:pt x="1463040" y="0"/>
                  </a:moveTo>
                  <a:cubicBezTo>
                    <a:pt x="654939" y="0"/>
                    <a:pt x="0" y="266065"/>
                    <a:pt x="0" y="594360"/>
                  </a:cubicBezTo>
                  <a:cubicBezTo>
                    <a:pt x="0" y="922655"/>
                    <a:pt x="654939" y="1188720"/>
                    <a:pt x="1463040" y="1188720"/>
                  </a:cubicBezTo>
                  <a:cubicBezTo>
                    <a:pt x="2271141" y="1188720"/>
                    <a:pt x="2926080" y="922655"/>
                    <a:pt x="2926080" y="594360"/>
                  </a:cubicBezTo>
                  <a:cubicBezTo>
                    <a:pt x="2926080" y="266065"/>
                    <a:pt x="2271141" y="0"/>
                    <a:pt x="1463040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42160" y="272923"/>
              <a:ext cx="1556233" cy="6337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Cultural/Social Factors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04898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58212" y="530479"/>
              <a:ext cx="196336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e.g., support, stigma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34424" y="530479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88715" y="530479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Shape 60"/>
            <p:cNvSpPr/>
            <p:nvPr/>
          </p:nvSpPr>
          <p:spPr>
            <a:xfrm>
              <a:off x="1518920" y="5458460"/>
              <a:ext cx="2926080" cy="1251788"/>
            </a:xfrm>
            <a:custGeom>
              <a:avLst/>
              <a:gdLst/>
              <a:ahLst/>
              <a:cxnLst/>
              <a:rect l="0" t="0" r="0" b="0"/>
              <a:pathLst>
                <a:path w="2926080" h="1251788">
                  <a:moveTo>
                    <a:pt x="1463040" y="0"/>
                  </a:moveTo>
                  <a:cubicBezTo>
                    <a:pt x="654939" y="0"/>
                    <a:pt x="0" y="280162"/>
                    <a:pt x="0" y="625882"/>
                  </a:cubicBezTo>
                  <a:cubicBezTo>
                    <a:pt x="0" y="971588"/>
                    <a:pt x="654939" y="1251788"/>
                    <a:pt x="1463040" y="1251788"/>
                  </a:cubicBezTo>
                  <a:cubicBezTo>
                    <a:pt x="2271141" y="1251788"/>
                    <a:pt x="2926080" y="971588"/>
                    <a:pt x="2926080" y="625882"/>
                  </a:cubicBezTo>
                  <a:cubicBezTo>
                    <a:pt x="2926080" y="280162"/>
                    <a:pt x="2271141" y="0"/>
                    <a:pt x="1463040" y="0"/>
                  </a:cubicBezTo>
                  <a:close/>
                </a:path>
              </a:pathLst>
            </a:custGeom>
            <a:solidFill>
              <a:schemeClr val="tx1"/>
            </a:solidFill>
            <a:ln w="63500" cap="rnd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07362" y="5742051"/>
              <a:ext cx="264089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School/Community Factors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986" y="5999557"/>
              <a:ext cx="7185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00300" y="5999557"/>
              <a:ext cx="2339244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e.g., communication, dis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59130" y="5999557"/>
              <a:ext cx="72568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80767" y="6258637"/>
              <a:ext cx="1065514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advantage)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80867" y="6258637"/>
              <a:ext cx="53596" cy="2415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Shape 65"/>
            <p:cNvSpPr/>
            <p:nvPr/>
          </p:nvSpPr>
          <p:spPr>
            <a:xfrm>
              <a:off x="2827655" y="1318260"/>
              <a:ext cx="95250" cy="1361440"/>
            </a:xfrm>
            <a:custGeom>
              <a:avLst/>
              <a:gdLst/>
              <a:ahLst/>
              <a:cxnLst/>
              <a:rect l="0" t="0" r="0" b="0"/>
              <a:pathLst>
                <a:path w="95250" h="1361440">
                  <a:moveTo>
                    <a:pt x="31750" y="0"/>
                  </a:moveTo>
                  <a:lnTo>
                    <a:pt x="63500" y="0"/>
                  </a:lnTo>
                  <a:lnTo>
                    <a:pt x="63500" y="1266190"/>
                  </a:lnTo>
                  <a:lnTo>
                    <a:pt x="95250" y="1266190"/>
                  </a:lnTo>
                  <a:lnTo>
                    <a:pt x="47625" y="1361440"/>
                  </a:lnTo>
                  <a:lnTo>
                    <a:pt x="0" y="1266190"/>
                  </a:lnTo>
                  <a:lnTo>
                    <a:pt x="31750" y="1266190"/>
                  </a:lnTo>
                  <a:lnTo>
                    <a:pt x="317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66"/>
            <p:cNvSpPr/>
            <p:nvPr/>
          </p:nvSpPr>
          <p:spPr>
            <a:xfrm>
              <a:off x="2827655" y="4203700"/>
              <a:ext cx="95250" cy="1066800"/>
            </a:xfrm>
            <a:custGeom>
              <a:avLst/>
              <a:gdLst/>
              <a:ahLst/>
              <a:cxnLst/>
              <a:rect l="0" t="0" r="0" b="0"/>
              <a:pathLst>
                <a:path w="95250" h="1066800">
                  <a:moveTo>
                    <a:pt x="47625" y="0"/>
                  </a:moveTo>
                  <a:lnTo>
                    <a:pt x="95250" y="95250"/>
                  </a:lnTo>
                  <a:lnTo>
                    <a:pt x="63500" y="95250"/>
                  </a:lnTo>
                  <a:lnTo>
                    <a:pt x="63500" y="1066800"/>
                  </a:lnTo>
                  <a:lnTo>
                    <a:pt x="31750" y="1066800"/>
                  </a:lnTo>
                  <a:lnTo>
                    <a:pt x="31750" y="95250"/>
                  </a:lnTo>
                  <a:lnTo>
                    <a:pt x="0" y="95250"/>
                  </a:lnTo>
                  <a:lnTo>
                    <a:pt x="476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67"/>
            <p:cNvSpPr/>
            <p:nvPr/>
          </p:nvSpPr>
          <p:spPr>
            <a:xfrm>
              <a:off x="1686560" y="2598420"/>
              <a:ext cx="477520" cy="386080"/>
            </a:xfrm>
            <a:custGeom>
              <a:avLst/>
              <a:gdLst/>
              <a:ahLst/>
              <a:cxnLst/>
              <a:rect l="0" t="0" r="0" b="0"/>
              <a:pathLst>
                <a:path w="477520" h="386080">
                  <a:moveTo>
                    <a:pt x="0" y="0"/>
                  </a:moveTo>
                  <a:lnTo>
                    <a:pt x="104013" y="22860"/>
                  </a:lnTo>
                  <a:lnTo>
                    <a:pt x="84069" y="47547"/>
                  </a:lnTo>
                  <a:lnTo>
                    <a:pt x="413471" y="313858"/>
                  </a:lnTo>
                  <a:lnTo>
                    <a:pt x="433451" y="289179"/>
                  </a:lnTo>
                  <a:lnTo>
                    <a:pt x="477520" y="386080"/>
                  </a:lnTo>
                  <a:lnTo>
                    <a:pt x="373507" y="363220"/>
                  </a:lnTo>
                  <a:lnTo>
                    <a:pt x="393477" y="338554"/>
                  </a:lnTo>
                  <a:lnTo>
                    <a:pt x="64100" y="72264"/>
                  </a:lnTo>
                  <a:lnTo>
                    <a:pt x="44196" y="9690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68"/>
            <p:cNvSpPr/>
            <p:nvPr/>
          </p:nvSpPr>
          <p:spPr>
            <a:xfrm>
              <a:off x="3812540" y="4003040"/>
              <a:ext cx="477520" cy="386080"/>
            </a:xfrm>
            <a:custGeom>
              <a:avLst/>
              <a:gdLst/>
              <a:ahLst/>
              <a:cxnLst/>
              <a:rect l="0" t="0" r="0" b="0"/>
              <a:pathLst>
                <a:path w="477520" h="386080">
                  <a:moveTo>
                    <a:pt x="0" y="0"/>
                  </a:moveTo>
                  <a:lnTo>
                    <a:pt x="104013" y="22860"/>
                  </a:lnTo>
                  <a:lnTo>
                    <a:pt x="84069" y="47547"/>
                  </a:lnTo>
                  <a:lnTo>
                    <a:pt x="413471" y="313858"/>
                  </a:lnTo>
                  <a:lnTo>
                    <a:pt x="433451" y="289179"/>
                  </a:lnTo>
                  <a:lnTo>
                    <a:pt x="477520" y="386080"/>
                  </a:lnTo>
                  <a:lnTo>
                    <a:pt x="373507" y="363220"/>
                  </a:lnTo>
                  <a:lnTo>
                    <a:pt x="393477" y="338554"/>
                  </a:lnTo>
                  <a:lnTo>
                    <a:pt x="64100" y="72264"/>
                  </a:lnTo>
                  <a:lnTo>
                    <a:pt x="44196" y="9690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69"/>
            <p:cNvSpPr/>
            <p:nvPr/>
          </p:nvSpPr>
          <p:spPr>
            <a:xfrm>
              <a:off x="1442720" y="3848100"/>
              <a:ext cx="599440" cy="558800"/>
            </a:xfrm>
            <a:custGeom>
              <a:avLst/>
              <a:gdLst/>
              <a:ahLst/>
              <a:cxnLst/>
              <a:rect l="0" t="0" r="0" b="0"/>
              <a:pathLst>
                <a:path w="599440" h="558800">
                  <a:moveTo>
                    <a:pt x="599440" y="0"/>
                  </a:moveTo>
                  <a:lnTo>
                    <a:pt x="562229" y="99822"/>
                  </a:lnTo>
                  <a:lnTo>
                    <a:pt x="540604" y="76589"/>
                  </a:lnTo>
                  <a:lnTo>
                    <a:pt x="80449" y="505431"/>
                  </a:lnTo>
                  <a:lnTo>
                    <a:pt x="102108" y="528701"/>
                  </a:lnTo>
                  <a:lnTo>
                    <a:pt x="0" y="558800"/>
                  </a:lnTo>
                  <a:lnTo>
                    <a:pt x="37211" y="458978"/>
                  </a:lnTo>
                  <a:lnTo>
                    <a:pt x="58836" y="482211"/>
                  </a:lnTo>
                  <a:lnTo>
                    <a:pt x="518991" y="53369"/>
                  </a:lnTo>
                  <a:lnTo>
                    <a:pt x="497332" y="30099"/>
                  </a:lnTo>
                  <a:lnTo>
                    <a:pt x="599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70"/>
            <p:cNvSpPr/>
            <p:nvPr/>
          </p:nvSpPr>
          <p:spPr>
            <a:xfrm>
              <a:off x="3690620" y="2438400"/>
              <a:ext cx="599440" cy="558800"/>
            </a:xfrm>
            <a:custGeom>
              <a:avLst/>
              <a:gdLst/>
              <a:ahLst/>
              <a:cxnLst/>
              <a:rect l="0" t="0" r="0" b="0"/>
              <a:pathLst>
                <a:path w="599440" h="558800">
                  <a:moveTo>
                    <a:pt x="599440" y="0"/>
                  </a:moveTo>
                  <a:lnTo>
                    <a:pt x="562229" y="99822"/>
                  </a:lnTo>
                  <a:lnTo>
                    <a:pt x="540604" y="76589"/>
                  </a:lnTo>
                  <a:lnTo>
                    <a:pt x="80449" y="505431"/>
                  </a:lnTo>
                  <a:lnTo>
                    <a:pt x="102108" y="528701"/>
                  </a:lnTo>
                  <a:lnTo>
                    <a:pt x="0" y="558800"/>
                  </a:lnTo>
                  <a:lnTo>
                    <a:pt x="37211" y="458978"/>
                  </a:lnTo>
                  <a:lnTo>
                    <a:pt x="58836" y="482211"/>
                  </a:lnTo>
                  <a:lnTo>
                    <a:pt x="518991" y="53369"/>
                  </a:lnTo>
                  <a:lnTo>
                    <a:pt x="497332" y="30099"/>
                  </a:lnTo>
                  <a:lnTo>
                    <a:pt x="599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71"/>
            <p:cNvSpPr/>
            <p:nvPr/>
          </p:nvSpPr>
          <p:spPr>
            <a:xfrm>
              <a:off x="538493" y="6773358"/>
              <a:ext cx="5902694" cy="145628"/>
            </a:xfrm>
            <a:custGeom>
              <a:avLst/>
              <a:gdLst/>
              <a:ahLst/>
              <a:cxnLst/>
              <a:rect l="0" t="0" r="0" b="0"/>
              <a:pathLst>
                <a:path w="5902694" h="145628">
                  <a:moveTo>
                    <a:pt x="5771899" y="1033"/>
                  </a:moveTo>
                  <a:cubicBezTo>
                    <a:pt x="5775821" y="0"/>
                    <a:pt x="5780139" y="467"/>
                    <a:pt x="5783948" y="2677"/>
                  </a:cubicBezTo>
                  <a:lnTo>
                    <a:pt x="5902694" y="71955"/>
                  </a:lnTo>
                  <a:lnTo>
                    <a:pt x="5783948" y="141208"/>
                  </a:lnTo>
                  <a:cubicBezTo>
                    <a:pt x="5776329" y="145628"/>
                    <a:pt x="5766677" y="143075"/>
                    <a:pt x="5762231" y="135493"/>
                  </a:cubicBezTo>
                  <a:cubicBezTo>
                    <a:pt x="5757786" y="127924"/>
                    <a:pt x="5760454" y="118208"/>
                    <a:pt x="5767946" y="113788"/>
                  </a:cubicBezTo>
                  <a:lnTo>
                    <a:pt x="5812457" y="87830"/>
                  </a:lnTo>
                  <a:lnTo>
                    <a:pt x="0" y="87830"/>
                  </a:lnTo>
                  <a:lnTo>
                    <a:pt x="0" y="56067"/>
                  </a:lnTo>
                  <a:lnTo>
                    <a:pt x="5812468" y="56067"/>
                  </a:lnTo>
                  <a:lnTo>
                    <a:pt x="5767946" y="30096"/>
                  </a:lnTo>
                  <a:cubicBezTo>
                    <a:pt x="5760454" y="25676"/>
                    <a:pt x="5757786" y="15960"/>
                    <a:pt x="5762231" y="8392"/>
                  </a:cubicBezTo>
                  <a:cubicBezTo>
                    <a:pt x="5764454" y="4600"/>
                    <a:pt x="5767978" y="2067"/>
                    <a:pt x="5771899" y="103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83106" y="6950457"/>
              <a:ext cx="5173673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Child and Family Over Time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76037" y="6950457"/>
              <a:ext cx="64132" cy="289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Shape 498"/>
            <p:cNvSpPr/>
            <p:nvPr/>
          </p:nvSpPr>
          <p:spPr>
            <a:xfrm>
              <a:off x="6126480" y="1480821"/>
              <a:ext cx="1371600" cy="1310640"/>
            </a:xfrm>
            <a:custGeom>
              <a:avLst/>
              <a:gdLst/>
              <a:ahLst/>
              <a:cxnLst/>
              <a:rect l="0" t="0" r="0" b="0"/>
              <a:pathLst>
                <a:path w="1371600" h="1310640">
                  <a:moveTo>
                    <a:pt x="0" y="0"/>
                  </a:moveTo>
                  <a:lnTo>
                    <a:pt x="1371600" y="0"/>
                  </a:lnTo>
                  <a:lnTo>
                    <a:pt x="1371600" y="1310640"/>
                  </a:lnTo>
                  <a:lnTo>
                    <a:pt x="0" y="1310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08141" y="1596517"/>
              <a:ext cx="1654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Positive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Processes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86823" y="1834261"/>
              <a:ext cx="663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35563" y="1834261"/>
              <a:ext cx="1532477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e.g., effective par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86805" y="1834261"/>
              <a:ext cx="65714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272149" y="2072386"/>
              <a:ext cx="1437918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enting, manage-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65469" y="2311654"/>
              <a:ext cx="1769961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ment of parent and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66053" y="2549398"/>
              <a:ext cx="145266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child symptoms)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60666" y="2549398"/>
              <a:ext cx="49015" cy="2209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287259" y="1366774"/>
              <a:ext cx="711887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134859" y="1685290"/>
              <a:ext cx="1117303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Adaptive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075423" y="2004187"/>
              <a:ext cx="1208077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Outcomes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85504" y="2004187"/>
              <a:ext cx="65964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290307" y="4752213"/>
              <a:ext cx="84556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 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174483" y="5070729"/>
              <a:ext cx="1020692" cy="2972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Adverse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078471" y="5389626"/>
              <a:ext cx="1208077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Outcomes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88552" y="5389626"/>
              <a:ext cx="65964" cy="2972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7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Shape 499"/>
            <p:cNvSpPr/>
            <p:nvPr/>
          </p:nvSpPr>
          <p:spPr>
            <a:xfrm>
              <a:off x="5588000" y="3817620"/>
              <a:ext cx="243840" cy="294640"/>
            </a:xfrm>
            <a:custGeom>
              <a:avLst/>
              <a:gdLst/>
              <a:ahLst/>
              <a:cxnLst/>
              <a:rect l="0" t="0" r="0" b="0"/>
              <a:pathLst>
                <a:path w="243840" h="294640">
                  <a:moveTo>
                    <a:pt x="0" y="0"/>
                  </a:moveTo>
                  <a:lnTo>
                    <a:pt x="243840" y="0"/>
                  </a:lnTo>
                  <a:lnTo>
                    <a:pt x="243840" y="294640"/>
                  </a:lnTo>
                  <a:lnTo>
                    <a:pt x="0" y="294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90"/>
            <p:cNvSpPr/>
            <p:nvPr/>
          </p:nvSpPr>
          <p:spPr>
            <a:xfrm>
              <a:off x="5588000" y="3817620"/>
              <a:ext cx="243840" cy="294640"/>
            </a:xfrm>
            <a:custGeom>
              <a:avLst/>
              <a:gdLst/>
              <a:ahLst/>
              <a:cxnLst/>
              <a:rect l="0" t="0" r="0" b="0"/>
              <a:pathLst>
                <a:path w="243840" h="294640">
                  <a:moveTo>
                    <a:pt x="0" y="0"/>
                  </a:moveTo>
                  <a:lnTo>
                    <a:pt x="243840" y="0"/>
                  </a:lnTo>
                  <a:lnTo>
                    <a:pt x="243840" y="294640"/>
                  </a:lnTo>
                  <a:lnTo>
                    <a:pt x="0" y="294640"/>
                  </a:lnTo>
                  <a:lnTo>
                    <a:pt x="0" y="0"/>
                  </a:lnTo>
                  <a:close/>
                </a:path>
              </a:pathLst>
            </a:custGeom>
            <a:ln w="19050" cap="rnd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91"/>
            <p:cNvSpPr/>
            <p:nvPr/>
          </p:nvSpPr>
          <p:spPr>
            <a:xfrm>
              <a:off x="4056253" y="3489452"/>
              <a:ext cx="3982847" cy="1713103"/>
            </a:xfrm>
            <a:custGeom>
              <a:avLst/>
              <a:gdLst/>
              <a:ahLst/>
              <a:cxnLst/>
              <a:rect l="0" t="0" r="0" b="0"/>
              <a:pathLst>
                <a:path w="3982847" h="1713103">
                  <a:moveTo>
                    <a:pt x="381" y="0"/>
                  </a:moveTo>
                  <a:lnTo>
                    <a:pt x="93726" y="1143"/>
                  </a:lnTo>
                  <a:lnTo>
                    <a:pt x="187198" y="4699"/>
                  </a:lnTo>
                  <a:lnTo>
                    <a:pt x="280289" y="10541"/>
                  </a:lnTo>
                  <a:lnTo>
                    <a:pt x="372872" y="18542"/>
                  </a:lnTo>
                  <a:lnTo>
                    <a:pt x="464820" y="28702"/>
                  </a:lnTo>
                  <a:lnTo>
                    <a:pt x="555752" y="40894"/>
                  </a:lnTo>
                  <a:lnTo>
                    <a:pt x="645541" y="55118"/>
                  </a:lnTo>
                  <a:lnTo>
                    <a:pt x="734187" y="71120"/>
                  </a:lnTo>
                  <a:lnTo>
                    <a:pt x="821309" y="89027"/>
                  </a:lnTo>
                  <a:lnTo>
                    <a:pt x="906780" y="108585"/>
                  </a:lnTo>
                  <a:lnTo>
                    <a:pt x="990346" y="129921"/>
                  </a:lnTo>
                  <a:lnTo>
                    <a:pt x="1072007" y="152781"/>
                  </a:lnTo>
                  <a:lnTo>
                    <a:pt x="1151509" y="177292"/>
                  </a:lnTo>
                  <a:lnTo>
                    <a:pt x="1228598" y="203200"/>
                  </a:lnTo>
                  <a:lnTo>
                    <a:pt x="1303274" y="230505"/>
                  </a:lnTo>
                  <a:lnTo>
                    <a:pt x="1375029" y="258953"/>
                  </a:lnTo>
                  <a:lnTo>
                    <a:pt x="1443990" y="288798"/>
                  </a:lnTo>
                  <a:lnTo>
                    <a:pt x="1509903" y="319786"/>
                  </a:lnTo>
                  <a:lnTo>
                    <a:pt x="1572514" y="351790"/>
                  </a:lnTo>
                  <a:lnTo>
                    <a:pt x="1631696" y="384810"/>
                  </a:lnTo>
                  <a:lnTo>
                    <a:pt x="1687195" y="418846"/>
                  </a:lnTo>
                  <a:lnTo>
                    <a:pt x="1739011" y="453771"/>
                  </a:lnTo>
                  <a:lnTo>
                    <a:pt x="1786890" y="489458"/>
                  </a:lnTo>
                  <a:lnTo>
                    <a:pt x="1830451" y="526034"/>
                  </a:lnTo>
                  <a:lnTo>
                    <a:pt x="1869821" y="563245"/>
                  </a:lnTo>
                  <a:lnTo>
                    <a:pt x="1904619" y="601091"/>
                  </a:lnTo>
                  <a:lnTo>
                    <a:pt x="1934846" y="639572"/>
                  </a:lnTo>
                  <a:lnTo>
                    <a:pt x="1960118" y="678688"/>
                  </a:lnTo>
                  <a:lnTo>
                    <a:pt x="1980184" y="718312"/>
                  </a:lnTo>
                  <a:lnTo>
                    <a:pt x="1994916" y="758571"/>
                  </a:lnTo>
                  <a:lnTo>
                    <a:pt x="2004060" y="799084"/>
                  </a:lnTo>
                  <a:cubicBezTo>
                    <a:pt x="2004314" y="799846"/>
                    <a:pt x="2004314" y="800608"/>
                    <a:pt x="2004441" y="801370"/>
                  </a:cubicBezTo>
                  <a:lnTo>
                    <a:pt x="2007235" y="840105"/>
                  </a:lnTo>
                  <a:lnTo>
                    <a:pt x="2010104" y="878027"/>
                  </a:lnTo>
                  <a:lnTo>
                    <a:pt x="2018411" y="915162"/>
                  </a:lnTo>
                  <a:lnTo>
                    <a:pt x="2031746" y="951611"/>
                  </a:lnTo>
                  <a:lnTo>
                    <a:pt x="2050415" y="988060"/>
                  </a:lnTo>
                  <a:lnTo>
                    <a:pt x="2073910" y="1024636"/>
                  </a:lnTo>
                  <a:lnTo>
                    <a:pt x="2102485" y="1060958"/>
                  </a:lnTo>
                  <a:lnTo>
                    <a:pt x="2135633" y="1097153"/>
                  </a:lnTo>
                  <a:lnTo>
                    <a:pt x="2173478" y="1132967"/>
                  </a:lnTo>
                  <a:lnTo>
                    <a:pt x="2215770" y="1168146"/>
                  </a:lnTo>
                  <a:lnTo>
                    <a:pt x="2262378" y="1202944"/>
                  </a:lnTo>
                  <a:lnTo>
                    <a:pt x="2312797" y="1236980"/>
                  </a:lnTo>
                  <a:lnTo>
                    <a:pt x="2367280" y="1270381"/>
                  </a:lnTo>
                  <a:lnTo>
                    <a:pt x="2425446" y="1302766"/>
                  </a:lnTo>
                  <a:lnTo>
                    <a:pt x="2487041" y="1334389"/>
                  </a:lnTo>
                  <a:lnTo>
                    <a:pt x="2552065" y="1364869"/>
                  </a:lnTo>
                  <a:lnTo>
                    <a:pt x="2620137" y="1394333"/>
                  </a:lnTo>
                  <a:lnTo>
                    <a:pt x="2691130" y="1422527"/>
                  </a:lnTo>
                  <a:lnTo>
                    <a:pt x="2764790" y="1449451"/>
                  </a:lnTo>
                  <a:lnTo>
                    <a:pt x="2841245" y="1475105"/>
                  </a:lnTo>
                  <a:lnTo>
                    <a:pt x="2919858" y="1499235"/>
                  </a:lnTo>
                  <a:lnTo>
                    <a:pt x="3000884" y="1521968"/>
                  </a:lnTo>
                  <a:lnTo>
                    <a:pt x="3083687" y="1543050"/>
                  </a:lnTo>
                  <a:lnTo>
                    <a:pt x="3168523" y="1562481"/>
                  </a:lnTo>
                  <a:lnTo>
                    <a:pt x="3254756" y="1580261"/>
                  </a:lnTo>
                  <a:lnTo>
                    <a:pt x="3342767" y="1596263"/>
                  </a:lnTo>
                  <a:lnTo>
                    <a:pt x="3431795" y="1610360"/>
                  </a:lnTo>
                  <a:lnTo>
                    <a:pt x="3522091" y="1622425"/>
                  </a:lnTo>
                  <a:lnTo>
                    <a:pt x="3613150" y="1632458"/>
                  </a:lnTo>
                  <a:lnTo>
                    <a:pt x="3705098" y="1640459"/>
                  </a:lnTo>
                  <a:lnTo>
                    <a:pt x="3797427" y="1646174"/>
                  </a:lnTo>
                  <a:lnTo>
                    <a:pt x="3887813" y="1649298"/>
                  </a:lnTo>
                  <a:lnTo>
                    <a:pt x="3888233" y="1617853"/>
                  </a:lnTo>
                  <a:lnTo>
                    <a:pt x="3982847" y="1666748"/>
                  </a:lnTo>
                  <a:lnTo>
                    <a:pt x="3886962" y="1713103"/>
                  </a:lnTo>
                  <a:lnTo>
                    <a:pt x="3887389" y="1681074"/>
                  </a:lnTo>
                  <a:lnTo>
                    <a:pt x="3795396" y="1677924"/>
                  </a:lnTo>
                  <a:lnTo>
                    <a:pt x="3702304" y="1672082"/>
                  </a:lnTo>
                  <a:lnTo>
                    <a:pt x="3609595" y="1663954"/>
                  </a:lnTo>
                  <a:lnTo>
                    <a:pt x="3517900" y="1653794"/>
                  </a:lnTo>
                  <a:lnTo>
                    <a:pt x="3426841" y="1641729"/>
                  </a:lnTo>
                  <a:lnTo>
                    <a:pt x="3337052" y="1627505"/>
                  </a:lnTo>
                  <a:lnTo>
                    <a:pt x="3248406" y="1611376"/>
                  </a:lnTo>
                  <a:lnTo>
                    <a:pt x="3161411" y="1593469"/>
                  </a:lnTo>
                  <a:lnTo>
                    <a:pt x="3075813" y="1573911"/>
                  </a:lnTo>
                  <a:lnTo>
                    <a:pt x="2992247" y="1552575"/>
                  </a:lnTo>
                  <a:lnTo>
                    <a:pt x="2910586" y="1529588"/>
                  </a:lnTo>
                  <a:lnTo>
                    <a:pt x="2831084" y="1505204"/>
                  </a:lnTo>
                  <a:lnTo>
                    <a:pt x="2753868" y="1479296"/>
                  </a:lnTo>
                  <a:lnTo>
                    <a:pt x="2679446" y="1451991"/>
                  </a:lnTo>
                  <a:lnTo>
                    <a:pt x="2607564" y="1423416"/>
                  </a:lnTo>
                  <a:lnTo>
                    <a:pt x="2538476" y="1393571"/>
                  </a:lnTo>
                  <a:lnTo>
                    <a:pt x="2472563" y="1362583"/>
                  </a:lnTo>
                  <a:lnTo>
                    <a:pt x="2409952" y="1330452"/>
                  </a:lnTo>
                  <a:lnTo>
                    <a:pt x="2350771" y="1297432"/>
                  </a:lnTo>
                  <a:lnTo>
                    <a:pt x="2295145" y="1263269"/>
                  </a:lnTo>
                  <a:lnTo>
                    <a:pt x="2243328" y="1228344"/>
                  </a:lnTo>
                  <a:lnTo>
                    <a:pt x="2195449" y="1192530"/>
                  </a:lnTo>
                  <a:lnTo>
                    <a:pt x="2151761" y="1155954"/>
                  </a:lnTo>
                  <a:lnTo>
                    <a:pt x="2112264" y="1118616"/>
                  </a:lnTo>
                  <a:lnTo>
                    <a:pt x="2077466" y="1080516"/>
                  </a:lnTo>
                  <a:lnTo>
                    <a:pt x="2047240" y="1041781"/>
                  </a:lnTo>
                  <a:lnTo>
                    <a:pt x="2022094" y="1002411"/>
                  </a:lnTo>
                  <a:lnTo>
                    <a:pt x="2002028" y="962406"/>
                  </a:lnTo>
                  <a:lnTo>
                    <a:pt x="1987423" y="922020"/>
                  </a:lnTo>
                  <a:lnTo>
                    <a:pt x="1978787" y="883412"/>
                  </a:lnTo>
                  <a:cubicBezTo>
                    <a:pt x="1978660" y="882650"/>
                    <a:pt x="1978534" y="881888"/>
                    <a:pt x="1978534" y="881126"/>
                  </a:cubicBezTo>
                  <a:lnTo>
                    <a:pt x="1975612" y="842391"/>
                  </a:lnTo>
                  <a:lnTo>
                    <a:pt x="1972940" y="805468"/>
                  </a:lnTo>
                  <a:lnTo>
                    <a:pt x="1965071" y="769493"/>
                  </a:lnTo>
                  <a:lnTo>
                    <a:pt x="1951863" y="732663"/>
                  </a:lnTo>
                  <a:lnTo>
                    <a:pt x="1933321" y="695960"/>
                  </a:lnTo>
                  <a:lnTo>
                    <a:pt x="1909826" y="659130"/>
                  </a:lnTo>
                  <a:lnTo>
                    <a:pt x="1881251" y="622554"/>
                  </a:lnTo>
                  <a:lnTo>
                    <a:pt x="1848104" y="586232"/>
                  </a:lnTo>
                  <a:lnTo>
                    <a:pt x="1810131" y="550291"/>
                  </a:lnTo>
                  <a:lnTo>
                    <a:pt x="1767840" y="514858"/>
                  </a:lnTo>
                  <a:lnTo>
                    <a:pt x="1721358" y="480060"/>
                  </a:lnTo>
                  <a:lnTo>
                    <a:pt x="1670685" y="446024"/>
                  </a:lnTo>
                  <a:lnTo>
                    <a:pt x="1616202" y="412623"/>
                  </a:lnTo>
                  <a:lnTo>
                    <a:pt x="1558036" y="380111"/>
                  </a:lnTo>
                  <a:lnTo>
                    <a:pt x="1496314" y="348488"/>
                  </a:lnTo>
                  <a:lnTo>
                    <a:pt x="1431417" y="317881"/>
                  </a:lnTo>
                  <a:lnTo>
                    <a:pt x="1363345" y="288544"/>
                  </a:lnTo>
                  <a:lnTo>
                    <a:pt x="1292352" y="260223"/>
                  </a:lnTo>
                  <a:lnTo>
                    <a:pt x="1218565" y="233299"/>
                  </a:lnTo>
                  <a:lnTo>
                    <a:pt x="1142238" y="207645"/>
                  </a:lnTo>
                  <a:lnTo>
                    <a:pt x="1063498" y="183388"/>
                  </a:lnTo>
                  <a:lnTo>
                    <a:pt x="982599" y="160782"/>
                  </a:lnTo>
                  <a:lnTo>
                    <a:pt x="899668" y="139573"/>
                  </a:lnTo>
                  <a:lnTo>
                    <a:pt x="814832" y="120142"/>
                  </a:lnTo>
                  <a:lnTo>
                    <a:pt x="728472" y="102362"/>
                  </a:lnTo>
                  <a:lnTo>
                    <a:pt x="640588" y="86487"/>
                  </a:lnTo>
                  <a:lnTo>
                    <a:pt x="551561" y="72263"/>
                  </a:lnTo>
                  <a:lnTo>
                    <a:pt x="461391" y="60325"/>
                  </a:lnTo>
                  <a:lnTo>
                    <a:pt x="370205" y="50165"/>
                  </a:lnTo>
                  <a:lnTo>
                    <a:pt x="278384" y="42291"/>
                  </a:lnTo>
                  <a:lnTo>
                    <a:pt x="185928" y="36449"/>
                  </a:lnTo>
                  <a:lnTo>
                    <a:pt x="93345" y="32893"/>
                  </a:lnTo>
                  <a:lnTo>
                    <a:pt x="0" y="31750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500"/>
            <p:cNvSpPr/>
            <p:nvPr/>
          </p:nvSpPr>
          <p:spPr>
            <a:xfrm>
              <a:off x="6129020" y="4318000"/>
              <a:ext cx="1371600" cy="1137920"/>
            </a:xfrm>
            <a:custGeom>
              <a:avLst/>
              <a:gdLst/>
              <a:ahLst/>
              <a:cxnLst/>
              <a:rect l="0" t="0" r="0" b="0"/>
              <a:pathLst>
                <a:path w="1371600" h="1137920">
                  <a:moveTo>
                    <a:pt x="0" y="0"/>
                  </a:moveTo>
                  <a:lnTo>
                    <a:pt x="1371600" y="0"/>
                  </a:lnTo>
                  <a:lnTo>
                    <a:pt x="1371600" y="1137920"/>
                  </a:lnTo>
                  <a:lnTo>
                    <a:pt x="0" y="11379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198997" y="4450461"/>
              <a:ext cx="163700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Negative Process-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65469" y="4697349"/>
              <a:ext cx="1777300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 (e.g., ineffective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52337" y="4944237"/>
              <a:ext cx="1497845" cy="231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parenting, unre-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38621" y="5191507"/>
              <a:ext cx="1533259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solved stressors)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391147" y="5191507"/>
              <a:ext cx="51305" cy="2312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7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1888</TotalTime>
  <Words>1356</Words>
  <Application>Microsoft Office PowerPoint</Application>
  <PresentationFormat>Widescreen</PresentationFormat>
  <Paragraphs>373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DejaVu Sans</vt:lpstr>
      <vt:lpstr>Wingdings</vt:lpstr>
      <vt:lpstr>Wingdings 3</vt:lpstr>
      <vt:lpstr>Ion</vt:lpstr>
      <vt:lpstr>ADHD and Families</vt:lpstr>
      <vt:lpstr>Presenter Disclosure:</vt:lpstr>
      <vt:lpstr>Thanks to:</vt:lpstr>
      <vt:lpstr>Families and ADHD</vt:lpstr>
      <vt:lpstr>PowerPoint Presentation</vt:lpstr>
      <vt:lpstr>ADHD</vt:lpstr>
      <vt:lpstr>PowerPoint Presentation</vt:lpstr>
      <vt:lpstr>Gene X Environment Interactions </vt:lpstr>
      <vt:lpstr>PowerPoint Presentation</vt:lpstr>
      <vt:lpstr>PowerPoint Presentation</vt:lpstr>
      <vt:lpstr>PowerPoint Presentation</vt:lpstr>
      <vt:lpstr>Child Effects </vt:lpstr>
      <vt:lpstr>Effects of interacting with Children with ADHD vs. Typical Behavior:  Parent Self-Report</vt:lpstr>
      <vt:lpstr>Effects of interacting with Children with ADHD vs. Typical Behavior:  Parent Alcohol Consumption</vt:lpstr>
      <vt:lpstr>Child Effects</vt:lpstr>
      <vt:lpstr>PowerPoint Presentation</vt:lpstr>
      <vt:lpstr>Parent Effects</vt:lpstr>
      <vt:lpstr>PowerPoint Presentation</vt:lpstr>
      <vt:lpstr>Parent Effects: Parenting Behavior</vt:lpstr>
      <vt:lpstr>Biological and Rearing Mother Influences on Child ADHD Symptoms</vt:lpstr>
      <vt:lpstr>Parent Effects: Attributions  </vt:lpstr>
      <vt:lpstr>PowerPoint Presentation</vt:lpstr>
      <vt:lpstr>Parent Effects: Attributions  </vt:lpstr>
      <vt:lpstr>PowerPoint Presentation</vt:lpstr>
      <vt:lpstr>Parent Effects: Attributions  Predicting Child ODD Behavior 1 Year later</vt:lpstr>
      <vt:lpstr>Parent Effects</vt:lpstr>
      <vt:lpstr>Families and ADHD</vt:lpstr>
      <vt:lpstr>ADHD in Families</vt:lpstr>
      <vt:lpstr>PowerPoint Presentation</vt:lpstr>
      <vt:lpstr>PowerPoint Presentation</vt:lpstr>
      <vt:lpstr>PowerPoint Presentation</vt:lpstr>
      <vt:lpstr>PowerPoint Presentation</vt:lpstr>
      <vt:lpstr>Parental ADHD and Ineffective Parenting Control</vt:lpstr>
      <vt:lpstr>PowerPoint Presentation</vt:lpstr>
      <vt:lpstr>Parental ADHD Symptoms: Links to Ineffective Parental Control</vt:lpstr>
      <vt:lpstr>Parental ADHD Symptoms: Links to Ineffective Parental Control</vt:lpstr>
      <vt:lpstr>Parental ADHD Symptoms: Links to Ineffective Parental Control</vt:lpstr>
      <vt:lpstr>Mother ADHD:  Ineffective Parenting</vt:lpstr>
      <vt:lpstr>Mother and Father ADHD:  Ineffective Parenting</vt:lpstr>
      <vt:lpstr>PowerPoint Presentation</vt:lpstr>
      <vt:lpstr>Parental ADHD and Positive Parenting</vt:lpstr>
      <vt:lpstr>Mother and Father ADHD:  Positive  Parenting</vt:lpstr>
      <vt:lpstr>Parental ADHD and Positive Parenting</vt:lpstr>
      <vt:lpstr>Parental ADHD and Positive Parenting</vt:lpstr>
      <vt:lpstr>Parental ADHD and Positive Parenting</vt:lpstr>
      <vt:lpstr>Do Parents with More ADHD have More Empathy for Children with ADHD?</vt:lpstr>
      <vt:lpstr>Do Parents with More ADHD have More Empathy for Children with ADHD?</vt:lpstr>
      <vt:lpstr>Do Parents with More ADHD have More Empathy for Children with ADHD?</vt:lpstr>
      <vt:lpstr>PowerPoint Presentation</vt:lpstr>
      <vt:lpstr>Families and ADHD</vt:lpstr>
      <vt:lpstr>Take Home Messages</vt:lpstr>
      <vt:lpstr>Future Directions</vt:lpstr>
      <vt:lpstr>  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and Attention- Deficit/Hyperactivity Disorder</dc:title>
  <dc:creator>Charlotte Johnston</dc:creator>
  <cp:lastModifiedBy>cjlab</cp:lastModifiedBy>
  <cp:revision>137</cp:revision>
  <cp:lastPrinted>2014-10-08T17:41:59Z</cp:lastPrinted>
  <dcterms:created xsi:type="dcterms:W3CDTF">2014-05-21T23:52:18Z</dcterms:created>
  <dcterms:modified xsi:type="dcterms:W3CDTF">2018-02-09T23:24:21Z</dcterms:modified>
</cp:coreProperties>
</file>